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2" r:id="rId4"/>
    <p:sldId id="278" r:id="rId5"/>
    <p:sldId id="274" r:id="rId6"/>
    <p:sldId id="273" r:id="rId7"/>
    <p:sldId id="257" r:id="rId8"/>
    <p:sldId id="261" r:id="rId9"/>
    <p:sldId id="275" r:id="rId10"/>
    <p:sldId id="276" r:id="rId11"/>
    <p:sldId id="268" r:id="rId12"/>
    <p:sldId id="269" r:id="rId13"/>
    <p:sldId id="270" r:id="rId14"/>
    <p:sldId id="271" r:id="rId15"/>
    <p:sldId id="263" r:id="rId16"/>
    <p:sldId id="264" r:id="rId17"/>
    <p:sldId id="262" r:id="rId18"/>
    <p:sldId id="266" r:id="rId19"/>
    <p:sldId id="267" r:id="rId20"/>
    <p:sldId id="277" r:id="rId21"/>
    <p:sldId id="279" r:id="rId22"/>
    <p:sldId id="259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nte\Desktop\Rice%20U%20Docx%202021\Data%20Files\Angle%20Acceptance%2018May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igh%20Energy%20Physics\QuarkNet\Golden%20Files\Speed%20of%20Mu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igh%20Energy%20Physics\QuarkNet\Golden%20Files\Speed%20of%20Mu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igh%20Energy%20Physics\QuarkNet\Golden%20Files\Speed%20of%20Mu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nte\Desktop\Rice%20U%20Docx%202021\Data%20Files\QNet%20files%20for%20Clean%20Analysis%2017May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Events versus Angle of Acceptance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rgbClr val="00B050"/>
              </a:solidFill>
              <a:ln w="50800">
                <a:solidFill>
                  <a:schemeClr val="accent1"/>
                </a:solidFill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'Angle Acceptance'!$C$78:$I$78</c:f>
              <c:numCache>
                <c:formatCode>General</c:formatCode>
                <c:ptCount val="7"/>
                <c:pt idx="0">
                  <c:v>35</c:v>
                </c:pt>
                <c:pt idx="1">
                  <c:v>17.600000000000001</c:v>
                </c:pt>
                <c:pt idx="2">
                  <c:v>17.3</c:v>
                </c:pt>
                <c:pt idx="3">
                  <c:v>33.799999999999997</c:v>
                </c:pt>
                <c:pt idx="4">
                  <c:v>33.700000000000003</c:v>
                </c:pt>
                <c:pt idx="5">
                  <c:v>166.8</c:v>
                </c:pt>
                <c:pt idx="6">
                  <c:v>17.3</c:v>
                </c:pt>
              </c:numCache>
            </c:numRef>
          </c:xVal>
          <c:yVal>
            <c:numRef>
              <c:f>'Angle Acceptance'!$C$79:$I$79</c:f>
              <c:numCache>
                <c:formatCode>0</c:formatCode>
                <c:ptCount val="7"/>
                <c:pt idx="0">
                  <c:v>56525.428571428572</c:v>
                </c:pt>
                <c:pt idx="1">
                  <c:v>19096.035714285714</c:v>
                </c:pt>
                <c:pt idx="2">
                  <c:v>17605.035714285714</c:v>
                </c:pt>
                <c:pt idx="3">
                  <c:v>81159.571428571435</c:v>
                </c:pt>
                <c:pt idx="4">
                  <c:v>72003.321428571435</c:v>
                </c:pt>
                <c:pt idx="5">
                  <c:v>844404.75</c:v>
                </c:pt>
                <c:pt idx="6">
                  <c:v>15273.964285714286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B1-4D8E-8448-C39912411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22048"/>
        <c:axId val="431217816"/>
      </c:scatterChart>
      <c:valAx>
        <c:axId val="50372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of Acceptence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7816"/>
        <c:crosses val="autoZero"/>
        <c:crossBetween val="midCat"/>
      </c:valAx>
      <c:valAx>
        <c:axId val="431217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Events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722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20.September.2019  Muon Speed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360259261813839"/>
                  <c:y val="-5.8450314931115046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x= 2.7837E+08t - 5.9393E-04</a:t>
                    </a:r>
                    <a:br>
                      <a:rPr lang="en-US" baseline="0"/>
                    </a:br>
                    <a:r>
                      <a:rPr lang="en-US" baseline="0"/>
                      <a:t>R² = 9.9268E-01</a:t>
                    </a:r>
                    <a:endParaRPr lang="en-US"/>
                  </a:p>
                </c:rich>
              </c:tx>
              <c:numFmt formatCode="0.00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September!$B$105:$B$110</c:f>
              <c:numCache>
                <c:formatCode>0.00E+00</c:formatCode>
                <c:ptCount val="6"/>
                <c:pt idx="0">
                  <c:v>3.5199999999999998E-9</c:v>
                </c:pt>
                <c:pt idx="1">
                  <c:v>6.0699999999999999E-9</c:v>
                </c:pt>
                <c:pt idx="2">
                  <c:v>6.0200000000000003E-9</c:v>
                </c:pt>
                <c:pt idx="3">
                  <c:v>2.7700000000000002E-9</c:v>
                </c:pt>
                <c:pt idx="4">
                  <c:v>2.7499999999999998E-9</c:v>
                </c:pt>
                <c:pt idx="5">
                  <c:v>1.9999999999999999E-11</c:v>
                </c:pt>
              </c:numCache>
            </c:numRef>
          </c:xVal>
          <c:yVal>
            <c:numRef>
              <c:f>September!$C$105:$C$110</c:f>
              <c:numCache>
                <c:formatCode>General</c:formatCode>
                <c:ptCount val="6"/>
                <c:pt idx="0">
                  <c:v>0.91</c:v>
                </c:pt>
                <c:pt idx="1">
                  <c:v>1.68</c:v>
                </c:pt>
                <c:pt idx="2">
                  <c:v>1.71</c:v>
                </c:pt>
                <c:pt idx="3">
                  <c:v>0.77</c:v>
                </c:pt>
                <c:pt idx="4">
                  <c:v>0.8</c:v>
                </c:pt>
                <c:pt idx="5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B-4D28-A4AD-6220FF5EC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218992"/>
        <c:axId val="431215856"/>
      </c:scatterChart>
      <c:valAx>
        <c:axId val="43121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5856"/>
        <c:crosses val="autoZero"/>
        <c:crossBetween val="midCat"/>
      </c:valAx>
      <c:valAx>
        <c:axId val="4312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Separation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8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20.September.2019  Muon Speed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360259261813839"/>
                  <c:y val="-5.8450314931115046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x= 2.7837E+08t - 5.9393E-04</a:t>
                    </a:r>
                    <a:br>
                      <a:rPr lang="en-US" baseline="0"/>
                    </a:br>
                    <a:r>
                      <a:rPr lang="en-US" baseline="0"/>
                      <a:t>R² = 9.9268E-01</a:t>
                    </a:r>
                    <a:endParaRPr lang="en-US"/>
                  </a:p>
                </c:rich>
              </c:tx>
              <c:numFmt formatCode="0.00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September!$B$105:$B$110</c:f>
              <c:numCache>
                <c:formatCode>0.00E+00</c:formatCode>
                <c:ptCount val="6"/>
                <c:pt idx="0">
                  <c:v>3.5199999999999998E-9</c:v>
                </c:pt>
                <c:pt idx="1">
                  <c:v>6.0699999999999999E-9</c:v>
                </c:pt>
                <c:pt idx="2">
                  <c:v>6.0200000000000003E-9</c:v>
                </c:pt>
                <c:pt idx="3">
                  <c:v>2.7700000000000002E-9</c:v>
                </c:pt>
                <c:pt idx="4">
                  <c:v>2.7499999999999998E-9</c:v>
                </c:pt>
                <c:pt idx="5">
                  <c:v>1.9999999999999999E-11</c:v>
                </c:pt>
              </c:numCache>
            </c:numRef>
          </c:xVal>
          <c:yVal>
            <c:numRef>
              <c:f>September!$C$105:$C$110</c:f>
              <c:numCache>
                <c:formatCode>General</c:formatCode>
                <c:ptCount val="6"/>
                <c:pt idx="0">
                  <c:v>0.91</c:v>
                </c:pt>
                <c:pt idx="1">
                  <c:v>1.68</c:v>
                </c:pt>
                <c:pt idx="2">
                  <c:v>1.71</c:v>
                </c:pt>
                <c:pt idx="3">
                  <c:v>0.77</c:v>
                </c:pt>
                <c:pt idx="4">
                  <c:v>0.8</c:v>
                </c:pt>
                <c:pt idx="5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B-4D28-A4AD-6220FF5EC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216640"/>
        <c:axId val="431217032"/>
      </c:scatterChart>
      <c:valAx>
        <c:axId val="43121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7032"/>
        <c:crosses val="autoZero"/>
        <c:crossBetween val="midCat"/>
      </c:valAx>
      <c:valAx>
        <c:axId val="43121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Separation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6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Speed of Muon Histogram  12.September-30.November.2019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Histogram!$E$2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Histogram!$D$3:$D$20</c:f>
              <c:strCache>
                <c:ptCount val="18"/>
                <c:pt idx="0">
                  <c:v>2.40E+08</c:v>
                </c:pt>
                <c:pt idx="1">
                  <c:v>2.45E+08</c:v>
                </c:pt>
                <c:pt idx="2">
                  <c:v>2.50E+08</c:v>
                </c:pt>
                <c:pt idx="3">
                  <c:v>2.55E+08</c:v>
                </c:pt>
                <c:pt idx="4">
                  <c:v>2.60E+08</c:v>
                </c:pt>
                <c:pt idx="5">
                  <c:v>2.65E+08</c:v>
                </c:pt>
                <c:pt idx="6">
                  <c:v>2.70E+08</c:v>
                </c:pt>
                <c:pt idx="7">
                  <c:v>2.75E+08</c:v>
                </c:pt>
                <c:pt idx="8">
                  <c:v>2.80E+08</c:v>
                </c:pt>
                <c:pt idx="9">
                  <c:v>2.85E+08</c:v>
                </c:pt>
                <c:pt idx="10">
                  <c:v>2.90E+08</c:v>
                </c:pt>
                <c:pt idx="11">
                  <c:v>2.95E+08</c:v>
                </c:pt>
                <c:pt idx="12">
                  <c:v>3.00E+08</c:v>
                </c:pt>
                <c:pt idx="13">
                  <c:v>3.05E+08</c:v>
                </c:pt>
                <c:pt idx="14">
                  <c:v>3.10E+08</c:v>
                </c:pt>
                <c:pt idx="15">
                  <c:v>3.15E+08</c:v>
                </c:pt>
                <c:pt idx="16">
                  <c:v>3.20E+08</c:v>
                </c:pt>
                <c:pt idx="17">
                  <c:v>More</c:v>
                </c:pt>
              </c:strCache>
            </c:strRef>
          </c:cat>
          <c:val>
            <c:numRef>
              <c:f>Histogram!$E$3:$E$20</c:f>
              <c:numCache>
                <c:formatCode>General</c:formatCode>
                <c:ptCount val="1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14</c:v>
                </c:pt>
                <c:pt idx="7">
                  <c:v>18</c:v>
                </c:pt>
                <c:pt idx="8">
                  <c:v>31</c:v>
                </c:pt>
                <c:pt idx="9">
                  <c:v>15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4-432B-9AE4-28FAC0453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1624"/>
        <c:axId val="18892408"/>
      </c:barChart>
      <c:catAx>
        <c:axId val="18891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 of Muon (m/s)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2408"/>
        <c:crosses val="autoZero"/>
        <c:auto val="1"/>
        <c:lblAlgn val="ctr"/>
        <c:lblOffset val="100"/>
        <c:noMultiLvlLbl val="0"/>
      </c:catAx>
      <c:valAx>
        <c:axId val="1889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1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75000"/>
      </a:schemeClr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Frequency versus Lifetime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'Lifetime Files'!$C$50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'Lifetime Files'!$B$51:$B$61</c:f>
              <c:strCache>
                <c:ptCount val="11"/>
                <c:pt idx="0">
                  <c:v>Bin</c:v>
                </c:pt>
                <c:pt idx="1">
                  <c:v>1.85</c:v>
                </c:pt>
                <c:pt idx="2">
                  <c:v>1.9</c:v>
                </c:pt>
                <c:pt idx="3">
                  <c:v>1.95</c:v>
                </c:pt>
                <c:pt idx="4">
                  <c:v>2</c:v>
                </c:pt>
                <c:pt idx="5">
                  <c:v>2.05</c:v>
                </c:pt>
                <c:pt idx="6">
                  <c:v>2.1</c:v>
                </c:pt>
                <c:pt idx="7">
                  <c:v>2.15</c:v>
                </c:pt>
                <c:pt idx="8">
                  <c:v>2.2</c:v>
                </c:pt>
                <c:pt idx="9">
                  <c:v>2.25</c:v>
                </c:pt>
                <c:pt idx="10">
                  <c:v>2.3</c:v>
                </c:pt>
              </c:strCache>
            </c:strRef>
          </c:cat>
          <c:val>
            <c:numRef>
              <c:f>'Lifetime Files'!$C$51:$C$61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7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0-4133-9A46-D23F1E129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2800"/>
        <c:axId val="18891232"/>
      </c:barChart>
      <c:catAx>
        <c:axId val="18892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Lifetime (</a:t>
                </a:r>
                <a:r>
                  <a:rPr lang="el-GR"/>
                  <a:t>μ</a:t>
                </a:r>
                <a:r>
                  <a:rPr lang="en-US"/>
                  <a:t>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1232"/>
        <c:crosses val="autoZero"/>
        <c:auto val="1"/>
        <c:lblAlgn val="ctr"/>
        <c:lblOffset val="100"/>
        <c:noMultiLvlLbl val="0"/>
      </c:catAx>
      <c:valAx>
        <c:axId val="1889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75000"/>
      </a:schemeClr>
    </a:soli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nunterman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eLab</a:t>
            </a:r>
            <a:r>
              <a:rPr lang="en-US" dirty="0"/>
              <a:t> Without a Detector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Unterman</a:t>
            </a:r>
          </a:p>
          <a:p>
            <a:r>
              <a:rPr lang="en-US" dirty="0"/>
              <a:t>University of New Mexico     JULY 2022</a:t>
            </a:r>
          </a:p>
          <a:p>
            <a:endParaRPr lang="en-US" dirty="0"/>
          </a:p>
        </p:txBody>
      </p:sp>
      <p:pic>
        <p:nvPicPr>
          <p:cNvPr id="1026" name="Picture 2" descr="QuarkNet Application for CERN HST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1"/>
            <a:ext cx="4876800" cy="15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2310EC-92D2-F735-75C3-3D3536044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661" y="3673307"/>
            <a:ext cx="2818572" cy="28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0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905" y="0"/>
            <a:ext cx="5219957" cy="68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Acceptance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217332"/>
              </p:ext>
            </p:extLst>
          </p:nvPr>
        </p:nvGraphicFramePr>
        <p:xfrm>
          <a:off x="523875" y="1658144"/>
          <a:ext cx="10687051" cy="131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0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5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0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24-hour files only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angle acceptance = tan</a:t>
                      </a:r>
                      <a:r>
                        <a:rPr lang="en-US" sz="1400" u="none" strike="noStrike" baseline="30000">
                          <a:effectLst/>
                        </a:rPr>
                        <a:t>-1</a:t>
                      </a:r>
                      <a:r>
                        <a:rPr lang="en-US" sz="1400" u="none" strike="noStrike">
                          <a:effectLst/>
                        </a:rPr>
                        <a:t>((side/2)/(channel separation/2))*2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NOT corrected for pressure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angle acceptance = tan</a:t>
                      </a:r>
                      <a:r>
                        <a:rPr lang="en-US" sz="1400" u="none" strike="noStrike" baseline="30000">
                          <a:effectLst/>
                        </a:rPr>
                        <a:t>-1</a:t>
                      </a:r>
                      <a:r>
                        <a:rPr lang="en-US" sz="1400" u="none" strike="noStrike">
                          <a:effectLst/>
                        </a:rPr>
                        <a:t>((0.26/2)/(channel separation/2))*2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Channel pair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1-2-3-4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Separation (meters)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0.824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0.856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0.859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50329"/>
              </p:ext>
            </p:extLst>
          </p:nvPr>
        </p:nvGraphicFramePr>
        <p:xfrm>
          <a:off x="523877" y="3429000"/>
          <a:ext cx="10820399" cy="2404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2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84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2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858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Number of Events for (Counter Pair) Angle of Acceptance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DAQ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(1-2)  35.0⁰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(1-3)   17.6⁰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(1-4)  17.3⁰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(2-3)  33.8⁰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(2-4)  33.7⁰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(3-4)  166.8⁰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17.3⁰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Column E - 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13.Sept.2019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19049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80896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71747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835224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14.Sept.2019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57692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19070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80208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71162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834085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15.Sept.2020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58237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19271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17744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81205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71745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837186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15451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17.Sept.2019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57898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19144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80434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834965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15298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18.Sept.2019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57688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19077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71542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834466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15201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55889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18888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80395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71322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835586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15123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21.Sept.2019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55655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18701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17276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80445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71582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835501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15059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23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Acceptance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899824"/>
              </p:ext>
            </p:extLst>
          </p:nvPr>
        </p:nvGraphicFramePr>
        <p:xfrm>
          <a:off x="646110" y="1666875"/>
          <a:ext cx="10421939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27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Muon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195118"/>
              </p:ext>
            </p:extLst>
          </p:nvPr>
        </p:nvGraphicFramePr>
        <p:xfrm>
          <a:off x="-1" y="1853248"/>
          <a:ext cx="12192000" cy="2325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0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583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4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20.Sept.2019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DAQ 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Counter Pair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Time (s)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Spacing (m)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 – 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3.52E-09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2.78E+08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1 - 3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6.07E-09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1 - 4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6.02E-09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2 - 3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2.77E-09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2 - 4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2.75E-09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3 - 4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2.00E-11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08287950"/>
              </p:ext>
            </p:extLst>
          </p:nvPr>
        </p:nvGraphicFramePr>
        <p:xfrm>
          <a:off x="0" y="20196175"/>
          <a:ext cx="4021138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426600"/>
              </p:ext>
            </p:extLst>
          </p:nvPr>
        </p:nvGraphicFramePr>
        <p:xfrm>
          <a:off x="3426371" y="1671145"/>
          <a:ext cx="68317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059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62928"/>
              </p:ext>
            </p:extLst>
          </p:nvPr>
        </p:nvGraphicFramePr>
        <p:xfrm>
          <a:off x="998483" y="714703"/>
          <a:ext cx="9301655" cy="553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0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Shower Triangle Study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788845"/>
              </p:ext>
            </p:extLst>
          </p:nvPr>
        </p:nvGraphicFramePr>
        <p:xfrm>
          <a:off x="2" y="1674390"/>
          <a:ext cx="12191998" cy="3344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202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Indoor Study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13" marR="6213" marT="621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All need to normalize by duration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Experiment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DAQ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Date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Time Duration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Geometry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Side Length (m)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Events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Coincidence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Comment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06.September.2015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14:34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Stack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38988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04.November.2015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0:56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04.November.2015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12:58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04.November.2015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17:00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04.November.2015 - 05.November.2015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22:29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37+ 274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Crosses midnight UTC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8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Lifetime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70980"/>
              </p:ext>
            </p:extLst>
          </p:nvPr>
        </p:nvGraphicFramePr>
        <p:xfrm>
          <a:off x="0" y="2257424"/>
          <a:ext cx="12191996" cy="4600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5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41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203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Configuration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Position Channel 1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Position Channel 2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Position Channel 3 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Position Channel 4  (m)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Coincidence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Gate Width (seconds)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Bins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Lifetime (</a:t>
                      </a:r>
                      <a:r>
                        <a:rPr lang="el-GR" sz="1400" u="none" strike="noStrike">
                          <a:effectLst/>
                        </a:rPr>
                        <a:t>μ</a:t>
                      </a:r>
                      <a:r>
                        <a:rPr lang="en-US" sz="1400" u="none" strike="noStrike">
                          <a:effectLst/>
                        </a:rPr>
                        <a:t>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Comments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21.December.2017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Run under OLD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22.December.2017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1.00E-05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Run under OLD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23.December.2017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1.00E-05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Run under OLD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24.December.2017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25.December.2017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26.December.2017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27.December.2017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24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353756"/>
              </p:ext>
            </p:extLst>
          </p:nvPr>
        </p:nvGraphicFramePr>
        <p:xfrm>
          <a:off x="0" y="1304925"/>
          <a:ext cx="12192000" cy="53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64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Shower Study 3.8 km Separation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394235"/>
              </p:ext>
            </p:extLst>
          </p:nvPr>
        </p:nvGraphicFramePr>
        <p:xfrm>
          <a:off x="47625" y="2209796"/>
          <a:ext cx="12087225" cy="3390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2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9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9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DAQ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Configuration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DAQ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Configuration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07.February.2020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07.February.2020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08.February.2020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08.February.2020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09.February.2020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09.February.2020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Stacked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8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Barometric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8479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Any stacked file lends itself to barometric studies</a:t>
            </a:r>
          </a:p>
          <a:p>
            <a:endParaRPr lang="en-US" sz="2800" dirty="0"/>
          </a:p>
          <a:p>
            <a:r>
              <a:rPr lang="en-US" sz="2800" dirty="0"/>
              <a:t>Days may be concatenated together under Flux study. Barometer tool will show concatenated Blessing Charts. </a:t>
            </a:r>
          </a:p>
        </p:txBody>
      </p:sp>
    </p:spTree>
    <p:extLst>
      <p:ext uri="{BB962C8B-B14F-4D97-AF65-F5344CB8AC3E}">
        <p14:creationId xmlns:p14="http://schemas.microsoft.com/office/powerpoint/2010/main" val="348683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find</a:t>
            </a:r>
          </a:p>
          <a:p>
            <a:pPr lvl="1"/>
            <a:r>
              <a:rPr lang="en-US" sz="2800" dirty="0"/>
              <a:t>Correct Tools</a:t>
            </a:r>
          </a:p>
          <a:p>
            <a:pPr lvl="1"/>
            <a:r>
              <a:rPr lang="en-US" sz="2800" dirty="0"/>
              <a:t>Geometry</a:t>
            </a:r>
          </a:p>
          <a:p>
            <a:pPr lvl="1"/>
            <a:r>
              <a:rPr lang="en-US" sz="2800" dirty="0"/>
              <a:t>Blessing Charts</a:t>
            </a:r>
          </a:p>
          <a:p>
            <a:r>
              <a:rPr lang="en-US" sz="2800" dirty="0"/>
              <a:t>Classroom Strategies</a:t>
            </a:r>
          </a:p>
          <a:p>
            <a:r>
              <a:rPr lang="en-US" sz="2800" dirty="0"/>
              <a:t>Differentiated learning</a:t>
            </a:r>
          </a:p>
        </p:txBody>
      </p:sp>
    </p:spTree>
    <p:extLst>
      <p:ext uri="{BB962C8B-B14F-4D97-AF65-F5344CB8AC3E}">
        <p14:creationId xmlns:p14="http://schemas.microsoft.com/office/powerpoint/2010/main" val="149150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6" y="147216"/>
            <a:ext cx="9404723" cy="1400530"/>
          </a:xfrm>
        </p:spPr>
        <p:txBody>
          <a:bodyPr/>
          <a:lstStyle/>
          <a:p>
            <a:r>
              <a:rPr lang="en-US" dirty="0"/>
              <a:t>Classroom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62" y="1171575"/>
            <a:ext cx="11256579" cy="518159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In most studies, enough files for individualized assignment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Simple studies, such as speed of muons, taking averages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More complex with histograms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Outlier error analysis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Differentiated Instruction possibilities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Multiple sections of course can build analysis cooperatively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Poster writing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Reflection and metacognition of process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More difficult problems, such as shower study at 3.8 km available for enrichment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What else can be asked of the data set?</a:t>
            </a:r>
          </a:p>
        </p:txBody>
      </p:sp>
    </p:spTree>
    <p:extLst>
      <p:ext uri="{BB962C8B-B14F-4D97-AF65-F5344CB8AC3E}">
        <p14:creationId xmlns:p14="http://schemas.microsoft.com/office/powerpoint/2010/main" val="26849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Might Lunar Shadow be buried within the data set?</a:t>
            </a:r>
          </a:p>
          <a:p>
            <a:r>
              <a:rPr lang="en-US" sz="2800" dirty="0"/>
              <a:t>Severe weather</a:t>
            </a:r>
          </a:p>
          <a:p>
            <a:r>
              <a:rPr lang="en-US" sz="2800" dirty="0"/>
              <a:t>. . . Only limited by imagination</a:t>
            </a:r>
          </a:p>
        </p:txBody>
      </p:sp>
    </p:spTree>
    <p:extLst>
      <p:ext uri="{BB962C8B-B14F-4D97-AF65-F5344CB8AC3E}">
        <p14:creationId xmlns:p14="http://schemas.microsoft.com/office/powerpoint/2010/main" val="2093615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1" y="198718"/>
            <a:ext cx="9404723" cy="140053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07" y="1233487"/>
            <a:ext cx="9998093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09" y="2117352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Nathan Unterman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nunterman@gmail.com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dirty="0"/>
              <a:t>773 758-0464</a:t>
            </a:r>
          </a:p>
        </p:txBody>
      </p:sp>
      <p:pic>
        <p:nvPicPr>
          <p:cNvPr id="2050" name="Picture 2" descr="Nathan Unterman - Google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530349"/>
            <a:ext cx="3725074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8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8" y="2052918"/>
            <a:ext cx="9524336" cy="419548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200" dirty="0"/>
              <a:t>Geometry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2800" dirty="0"/>
              <a:t>Note: If you cannot directly get the geometry of a specific file, it can be seen from the Blessing Chart for that file.</a:t>
            </a:r>
          </a:p>
          <a:p>
            <a:pPr marL="0" indent="0">
              <a:buNone/>
            </a:pP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243471"/>
            <a:ext cx="1153477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3693547"/>
            <a:ext cx="103536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36513A-9AE8-774C-DEDD-E9F3C903E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F13810-F2DC-D91E-2F55-98EB1C19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09" y="0"/>
            <a:ext cx="5459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Blessing Files and Path to Geometry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912" y="1853249"/>
            <a:ext cx="5709986" cy="48965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07476" y="1219200"/>
            <a:ext cx="2196662" cy="14819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0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Search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56" y="1425382"/>
            <a:ext cx="9963830" cy="3052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234" y="5055476"/>
            <a:ext cx="96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Drop Down menu has selections for DAQ and Date</a:t>
            </a:r>
          </a:p>
        </p:txBody>
      </p:sp>
    </p:spTree>
    <p:extLst>
      <p:ext uri="{BB962C8B-B14F-4D97-AF65-F5344CB8AC3E}">
        <p14:creationId xmlns:p14="http://schemas.microsoft.com/office/powerpoint/2010/main" val="222671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9226"/>
            <a:ext cx="8946541" cy="4829174"/>
          </a:xfrm>
        </p:spPr>
        <p:txBody>
          <a:bodyPr>
            <a:noAutofit/>
          </a:bodyPr>
          <a:lstStyle/>
          <a:p>
            <a:r>
              <a:rPr lang="en-US" sz="2800" dirty="0"/>
              <a:t>Time of Flight</a:t>
            </a:r>
          </a:p>
          <a:p>
            <a:r>
              <a:rPr lang="en-US" sz="2800" dirty="0"/>
              <a:t>Angle of Acceptance</a:t>
            </a:r>
          </a:p>
          <a:p>
            <a:r>
              <a:rPr lang="en-US" sz="2800" dirty="0"/>
              <a:t>Shower Triangle Study</a:t>
            </a:r>
          </a:p>
          <a:p>
            <a:r>
              <a:rPr lang="en-US" sz="2800" dirty="0"/>
              <a:t>Lifetime</a:t>
            </a:r>
          </a:p>
          <a:p>
            <a:r>
              <a:rPr lang="en-US" sz="2800" dirty="0"/>
              <a:t>Shower Study 3.8 km Separation</a:t>
            </a:r>
          </a:p>
          <a:p>
            <a:r>
              <a:rPr lang="en-US" sz="2800" dirty="0"/>
              <a:t>Speed of Muon</a:t>
            </a:r>
          </a:p>
          <a:p>
            <a:r>
              <a:rPr lang="en-US" sz="2800" dirty="0"/>
              <a:t>Long Range Studies</a:t>
            </a:r>
          </a:p>
          <a:p>
            <a:endParaRPr lang="en-US" sz="2800" dirty="0"/>
          </a:p>
          <a:p>
            <a:r>
              <a:rPr lang="en-US" sz="2800" dirty="0"/>
              <a:t>Barometric Pressure Studies</a:t>
            </a:r>
          </a:p>
        </p:txBody>
      </p:sp>
    </p:spTree>
    <p:extLst>
      <p:ext uri="{BB962C8B-B14F-4D97-AF65-F5344CB8AC3E}">
        <p14:creationId xmlns:p14="http://schemas.microsoft.com/office/powerpoint/2010/main" val="85633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"/>
            <a:r>
              <a:rPr lang="en-US" sz="4400" dirty="0"/>
              <a:t>Time of Flight and Angle of Acceptance</a:t>
            </a:r>
            <a:endParaRPr lang="en-US" sz="4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741187"/>
              </p:ext>
            </p:extLst>
          </p:nvPr>
        </p:nvGraphicFramePr>
        <p:xfrm>
          <a:off x="-2" y="2305050"/>
          <a:ext cx="12192001" cy="2796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02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9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10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846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50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Experiment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Experiment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DAQ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Date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Geometry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Position Channel 1 (m)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Position Channel 2 (m)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Position Channel 3  (m)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Position Channel 4  (m)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Coincidence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Gate (ns)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Pipeline  (ns)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Comment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12.September.2019 -3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Stacked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Barometer not reliable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13.September.2019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Stacked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0.04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-0.87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Barometer not reliable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14.September.2019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-0.87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Barometer not reliable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15.September.2019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Barometer not reliable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16.September.2019 -0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Barometer not reliable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16.September.2019 -1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Barometer not reliable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0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8" y="-17079"/>
            <a:ext cx="11887199" cy="624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38875" y="571500"/>
            <a:ext cx="1790700" cy="66675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6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905</TotalTime>
  <Words>1153</Words>
  <Application>Microsoft Office PowerPoint</Application>
  <PresentationFormat>Widescreen</PresentationFormat>
  <Paragraphs>486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Wingdings 3</vt:lpstr>
      <vt:lpstr>Ion</vt:lpstr>
      <vt:lpstr>Using eLab Without a Detector</vt:lpstr>
      <vt:lpstr>Golden Files</vt:lpstr>
      <vt:lpstr>Tools </vt:lpstr>
      <vt:lpstr>PowerPoint Presentation</vt:lpstr>
      <vt:lpstr>Blessing Files and Path to Geometry</vt:lpstr>
      <vt:lpstr>File Search </vt:lpstr>
      <vt:lpstr>Available Files</vt:lpstr>
      <vt:lpstr>Time of Flight and Angle of Acceptance</vt:lpstr>
      <vt:lpstr>PowerPoint Presentation</vt:lpstr>
      <vt:lpstr>PowerPoint Presentation</vt:lpstr>
      <vt:lpstr>Angle of Acceptance Analysis</vt:lpstr>
      <vt:lpstr>Angle of Acceptance</vt:lpstr>
      <vt:lpstr>Speed of Muon</vt:lpstr>
      <vt:lpstr>PowerPoint Presentation</vt:lpstr>
      <vt:lpstr>Shower Triangle Study</vt:lpstr>
      <vt:lpstr>Muon Lifetime</vt:lpstr>
      <vt:lpstr>PowerPoint Presentation</vt:lpstr>
      <vt:lpstr>Shower Study 3.8 km Separation</vt:lpstr>
      <vt:lpstr>Barometric Studies</vt:lpstr>
      <vt:lpstr>Classroom Strategies</vt:lpstr>
      <vt:lpstr>Other Studies</vt:lpstr>
      <vt:lpstr>Questions?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eLab Without a Detector</dc:title>
  <dc:creator>Nathan Unterman</dc:creator>
  <cp:lastModifiedBy>Nathan Unterman</cp:lastModifiedBy>
  <cp:revision>23</cp:revision>
  <dcterms:created xsi:type="dcterms:W3CDTF">2021-06-11T07:41:34Z</dcterms:created>
  <dcterms:modified xsi:type="dcterms:W3CDTF">2022-07-27T14:53:59Z</dcterms:modified>
</cp:coreProperties>
</file>