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6" r:id="rId2"/>
    <p:sldId id="277" r:id="rId3"/>
    <p:sldId id="275" r:id="rId4"/>
    <p:sldId id="266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33"/>
    <a:srgbClr val="CC0000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/>
    <p:restoredTop sz="80272" autoAdjust="0"/>
  </p:normalViewPr>
  <p:slideViewPr>
    <p:cSldViewPr snapToGrid="0" snapToObjects="1">
      <p:cViewPr varScale="1">
        <p:scale>
          <a:sx n="92" d="100"/>
          <a:sy n="92" d="100"/>
        </p:scale>
        <p:origin x="19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D66D6A-5D50-9240-A0CA-54B842869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D37B1-83D4-5E45-BFA1-20F68D600F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59CDC-A4A4-0B40-AC5A-8AF45939C8D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13E8E-8D12-9346-AD81-3C5FD95738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348D5-E7BF-BE4F-A671-C8664F2CE1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04E71-E8F0-D143-ADB1-2F3A7944C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5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08F4D-6103-B54D-8CFE-8642E7BB6BAE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689ED-BE96-DF48-9B84-1859274E5B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1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689ED-BE96-DF48-9B84-1859274E5B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4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689ED-BE96-DF48-9B84-1859274E5B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03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CCP: Deborah is outgoing chair, Marla Glover is incoming chair, Shane is a member, and Ken is a friend of the committee. QuarkNet members often provide talks and workshops in </a:t>
            </a:r>
            <a:r>
              <a:rPr lang="en-US" dirty="0" err="1"/>
              <a:t>CoCP</a:t>
            </a:r>
            <a:r>
              <a:rPr lang="en-US" dirty="0"/>
              <a:t> sessions.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689ED-BE96-DF48-9B84-1859274E5B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8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East Asia: Hong Kong, Macao, Taiwan, Japan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689ED-BE96-DF48-9B84-1859274E5B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2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05048" y="6304002"/>
            <a:ext cx="5081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Wood, Cecire, LaMee, Pasero, Roudebush, 2020 Ad Board Meeting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062" y="636048"/>
            <a:ext cx="5894738" cy="675554"/>
          </a:xfrm>
        </p:spPr>
        <p:txBody>
          <a:bodyPr>
            <a:noAutofit/>
          </a:bodyPr>
          <a:lstStyle/>
          <a:p>
            <a:r>
              <a:rPr lang="en-US" dirty="0"/>
              <a:t>Diversity &amp; Inclusion </a:t>
            </a:r>
            <a:br>
              <a:rPr lang="en-US" dirty="0"/>
            </a:br>
            <a:r>
              <a:rPr lang="en-US" dirty="0"/>
              <a:t>Broader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30" y="1591216"/>
            <a:ext cx="8218170" cy="3590384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Clr>
                <a:srgbClr val="C00000"/>
              </a:buClr>
            </a:pPr>
            <a:r>
              <a:rPr lang="en-US" sz="2800" dirty="0"/>
              <a:t>Increasing Diversity</a:t>
            </a:r>
          </a:p>
          <a:p>
            <a:pPr marL="0" indent="0">
              <a:buClr>
                <a:srgbClr val="C00000"/>
              </a:buClr>
            </a:pPr>
            <a:r>
              <a:rPr lang="en-US" dirty="0"/>
              <a:t>New fellows</a:t>
            </a:r>
          </a:p>
          <a:p>
            <a:pPr marL="0" indent="0">
              <a:buClr>
                <a:srgbClr val="C00000"/>
              </a:buClr>
            </a:pPr>
            <a:r>
              <a:rPr lang="en-US" dirty="0"/>
              <a:t>Increase diversity of center teachers &amp; their students:</a:t>
            </a:r>
          </a:p>
          <a:p>
            <a:pPr marL="463550" indent="-4635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0033"/>
                </a:solidFill>
              </a:rPr>
              <a:t>4</a:t>
            </a:r>
            <a:r>
              <a:rPr lang="en-US" dirty="0"/>
              <a:t> needs assessments, post-COVID</a:t>
            </a:r>
          </a:p>
          <a:p>
            <a:pPr marL="463550" indent="-4635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Lead teacher virtual institute – Spring 2021</a:t>
            </a:r>
          </a:p>
          <a:p>
            <a:pPr marL="0" indent="0">
              <a:buClr>
                <a:srgbClr val="C00000"/>
              </a:buClr>
            </a:pPr>
            <a:r>
              <a:rPr lang="en-US" dirty="0"/>
              <a:t>STEAM</a:t>
            </a:r>
          </a:p>
          <a:p>
            <a:pPr marL="225425" lvl="1" indent="0">
              <a:spcAft>
                <a:spcPts val="600"/>
              </a:spcAft>
              <a:buClr>
                <a:srgbClr val="C00000"/>
              </a:buClr>
              <a:buNone/>
            </a:pPr>
            <a:endParaRPr lang="en-US" dirty="0"/>
          </a:p>
          <a:p>
            <a:pPr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0" algn="ctr"/>
            <a:endParaRPr lang="en-US" sz="2800" dirty="0"/>
          </a:p>
          <a:p>
            <a:pPr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C279F0-F446-4A89-BC29-B9F427570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553" y="3986687"/>
            <a:ext cx="1718598" cy="24666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14F2E5-3B80-4C19-879A-60E5249940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084" y="3986687"/>
            <a:ext cx="3022025" cy="21943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347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062" y="636048"/>
            <a:ext cx="5894738" cy="675554"/>
          </a:xfrm>
        </p:spPr>
        <p:txBody>
          <a:bodyPr>
            <a:noAutofit/>
          </a:bodyPr>
          <a:lstStyle/>
          <a:p>
            <a:r>
              <a:rPr lang="en-US" dirty="0"/>
              <a:t>Diversity &amp; Inclusion </a:t>
            </a:r>
            <a:br>
              <a:rPr lang="en-US" dirty="0"/>
            </a:br>
            <a:r>
              <a:rPr lang="en-US" dirty="0"/>
              <a:t>Broader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30" y="1591216"/>
            <a:ext cx="8218170" cy="2452689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Clr>
                <a:srgbClr val="C00000"/>
              </a:buClr>
            </a:pPr>
            <a:r>
              <a:rPr lang="en-US" sz="2800" dirty="0"/>
              <a:t>STEP UP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r>
              <a:rPr lang="en-US" dirty="0">
                <a:solidFill>
                  <a:srgbClr val="CC0033"/>
                </a:solidFill>
              </a:rPr>
              <a:t>8 </a:t>
            </a:r>
            <a:r>
              <a:rPr lang="en-US" dirty="0"/>
              <a:t>STEP UP Ambassador </a:t>
            </a:r>
            <a:r>
              <a:rPr lang="en-US" dirty="0" err="1"/>
              <a:t>QuarkNet</a:t>
            </a:r>
            <a:r>
              <a:rPr lang="en-US" dirty="0"/>
              <a:t> “Fellows”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Virtual STEP UP Fellows workshop in May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r>
              <a:rPr lang="en-US" dirty="0">
                <a:solidFill>
                  <a:srgbClr val="CC0033"/>
                </a:solidFill>
              </a:rPr>
              <a:t>5 </a:t>
            </a:r>
            <a:r>
              <a:rPr lang="en-US" dirty="0"/>
              <a:t>Virtual STEP UP workshops – </a:t>
            </a:r>
            <a:r>
              <a:rPr lang="en-US" dirty="0">
                <a:solidFill>
                  <a:srgbClr val="CC0033"/>
                </a:solidFill>
              </a:rPr>
              <a:t>35 </a:t>
            </a:r>
            <a:r>
              <a:rPr lang="en-US" dirty="0" err="1"/>
              <a:t>QuarkNet</a:t>
            </a:r>
            <a:r>
              <a:rPr lang="en-US" dirty="0"/>
              <a:t> teachers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endParaRPr lang="en-US" dirty="0"/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endParaRPr lang="en-US" dirty="0"/>
          </a:p>
          <a:p>
            <a:pPr marL="225425" lvl="1" indent="0">
              <a:spcAft>
                <a:spcPts val="600"/>
              </a:spcAft>
              <a:buClr>
                <a:srgbClr val="C00000"/>
              </a:buClr>
              <a:buNone/>
            </a:pPr>
            <a:endParaRPr lang="en-US" dirty="0"/>
          </a:p>
          <a:p>
            <a:pPr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0" algn="ctr"/>
            <a:endParaRPr lang="en-US" sz="2800" dirty="0"/>
          </a:p>
          <a:p>
            <a:pPr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E92DEE-50F3-4EF9-A0BE-20432FF01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134" y="3951998"/>
            <a:ext cx="3992353" cy="231151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426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062" y="636048"/>
            <a:ext cx="5894738" cy="675554"/>
          </a:xfrm>
        </p:spPr>
        <p:txBody>
          <a:bodyPr>
            <a:noAutofit/>
          </a:bodyPr>
          <a:lstStyle/>
          <a:p>
            <a:r>
              <a:rPr lang="en-US" dirty="0"/>
              <a:t>Diversity &amp; Inclusion </a:t>
            </a:r>
            <a:br>
              <a:rPr lang="en-US" dirty="0"/>
            </a:br>
            <a:r>
              <a:rPr lang="en-US" dirty="0"/>
              <a:t>Broader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3129"/>
            <a:ext cx="8229600" cy="4602001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Clr>
                <a:srgbClr val="C00000"/>
              </a:buClr>
            </a:pPr>
            <a:r>
              <a:rPr lang="en-US" sz="2800" dirty="0"/>
              <a:t>Professional Meetings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AAPT </a:t>
            </a:r>
          </a:p>
          <a:p>
            <a:pPr marL="463550" indent="-4635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Deborah, Ken &amp; Shane attend regularly.</a:t>
            </a:r>
          </a:p>
          <a:p>
            <a:pPr marL="463550" indent="-4635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Committee on Contemporary </a:t>
            </a:r>
          </a:p>
          <a:p>
            <a:pPr marL="0" indent="0">
              <a:buClr>
                <a:srgbClr val="C00000"/>
              </a:buClr>
            </a:pPr>
            <a:r>
              <a:rPr lang="en-US" dirty="0"/>
              <a:t>	Physics</a:t>
            </a:r>
          </a:p>
          <a:p>
            <a:pPr marL="463550" indent="-4635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Pre-AAPT workshop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APS</a:t>
            </a:r>
          </a:p>
          <a:p>
            <a:pPr marL="463550" indent="-4635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Ken attends April meeting.</a:t>
            </a:r>
          </a:p>
          <a:p>
            <a:pPr marL="463550" indent="-4635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Focus: Masterclasses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25425" lvl="1" indent="0">
              <a:spcAft>
                <a:spcPts val="600"/>
              </a:spcAft>
              <a:buClr>
                <a:srgbClr val="C00000"/>
              </a:buClr>
              <a:buNone/>
            </a:pPr>
            <a:endParaRPr lang="en-US" dirty="0"/>
          </a:p>
          <a:p>
            <a:pPr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0" algn="ctr"/>
            <a:endParaRPr lang="en-US" sz="2800" dirty="0"/>
          </a:p>
          <a:p>
            <a:pPr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7716A6-AB07-E04A-8A95-753F9AE0F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548" y="3118609"/>
            <a:ext cx="3456126" cy="31887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4116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062" y="636048"/>
            <a:ext cx="5894738" cy="675554"/>
          </a:xfrm>
        </p:spPr>
        <p:txBody>
          <a:bodyPr>
            <a:noAutofit/>
          </a:bodyPr>
          <a:lstStyle/>
          <a:p>
            <a:r>
              <a:rPr lang="en-US" dirty="0"/>
              <a:t>Diversity &amp; Inclusion </a:t>
            </a:r>
            <a:br>
              <a:rPr lang="en-US" dirty="0"/>
            </a:br>
            <a:r>
              <a:rPr lang="en-US" dirty="0"/>
              <a:t>Broader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96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Clr>
                <a:srgbClr val="CC0033"/>
              </a:buClr>
            </a:pPr>
            <a:r>
              <a:rPr lang="en-US" sz="2800" dirty="0"/>
              <a:t>International Masterclasses</a:t>
            </a:r>
            <a:endParaRPr lang="en-US" dirty="0"/>
          </a:p>
          <a:p>
            <a:pPr marL="0" indent="0">
              <a:buClr>
                <a:srgbClr val="CC0033"/>
              </a:buClr>
            </a:pPr>
            <a:r>
              <a:rPr lang="en-US" dirty="0"/>
              <a:t>TU Dresden &amp; QuarkNet coordinate IMC under IPPOG:</a:t>
            </a:r>
          </a:p>
          <a:p>
            <a:pPr marL="463550" lvl="1" indent="-452438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Normally</a:t>
            </a:r>
            <a:r>
              <a:rPr lang="en-US" dirty="0">
                <a:solidFill>
                  <a:srgbClr val="C00000"/>
                </a:solidFill>
              </a:rPr>
              <a:t> ~13,000 </a:t>
            </a:r>
            <a:r>
              <a:rPr lang="en-US" dirty="0"/>
              <a:t>students, </a:t>
            </a:r>
            <a:r>
              <a:rPr lang="en-US" dirty="0">
                <a:solidFill>
                  <a:srgbClr val="C00000"/>
                </a:solidFill>
              </a:rPr>
              <a:t>~50 </a:t>
            </a:r>
            <a:r>
              <a:rPr lang="en-US" dirty="0"/>
              <a:t>countries</a:t>
            </a:r>
          </a:p>
          <a:p>
            <a:pPr marL="463550" lvl="1" indent="-452438">
              <a:spcAft>
                <a:spcPts val="600"/>
              </a:spcAft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COVID changed 2020; challenges expected in 2021</a:t>
            </a:r>
          </a:p>
          <a:p>
            <a:pPr marL="0" indent="0">
              <a:buClr>
                <a:srgbClr val="CC0033"/>
              </a:buClr>
            </a:pPr>
            <a:r>
              <a:rPr lang="en-US" dirty="0" err="1"/>
              <a:t>QuarkNet</a:t>
            </a:r>
            <a:r>
              <a:rPr lang="en-US" dirty="0"/>
              <a:t> responsibilities:</a:t>
            </a:r>
          </a:p>
          <a:p>
            <a:pPr marL="463550" lvl="2" indent="-452438">
              <a:buFont typeface="Arial" charset="0"/>
              <a:buChar char="•"/>
            </a:pPr>
            <a:r>
              <a:rPr lang="en-US" dirty="0"/>
              <a:t>CMS &amp; Neutrino MC development</a:t>
            </a:r>
          </a:p>
          <a:p>
            <a:pPr marL="463550" lvl="2" indent="-452438">
              <a:buFont typeface="Arial" charset="0"/>
              <a:buChar char="•"/>
            </a:pPr>
            <a:r>
              <a:rPr lang="en-US" dirty="0"/>
              <a:t>Fermilab videoconferences</a:t>
            </a:r>
          </a:p>
          <a:p>
            <a:pPr marL="463550" lvl="2" indent="-452438">
              <a:buFont typeface="Arial" charset="0"/>
              <a:buChar char="•"/>
            </a:pPr>
            <a:r>
              <a:rPr lang="en-US" dirty="0"/>
              <a:t>World Wide Data Day</a:t>
            </a:r>
          </a:p>
          <a:p>
            <a:pPr marL="463550" lvl="2" indent="-452438">
              <a:buFont typeface="Arial" charset="0"/>
              <a:buChar char="•"/>
            </a:pPr>
            <a:r>
              <a:rPr lang="en-US" dirty="0"/>
              <a:t>BAMC/BAMA</a:t>
            </a:r>
          </a:p>
          <a:p>
            <a:pPr marL="334962" lvl="1" indent="0">
              <a:buClr>
                <a:srgbClr val="CC0033"/>
              </a:buClr>
              <a:buNone/>
            </a:pPr>
            <a:endParaRPr lang="en-US" dirty="0"/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id="{0B6EAF4A-4633-429B-90EA-1A53455E3A8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18315" y="3643996"/>
            <a:ext cx="2754630" cy="2249614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4673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062" y="636048"/>
            <a:ext cx="5894738" cy="675554"/>
          </a:xfrm>
        </p:spPr>
        <p:txBody>
          <a:bodyPr>
            <a:noAutofit/>
          </a:bodyPr>
          <a:lstStyle/>
          <a:p>
            <a:r>
              <a:rPr lang="en-US" dirty="0"/>
              <a:t>Diversity &amp; Inclusion </a:t>
            </a:r>
            <a:br>
              <a:rPr lang="en-US" dirty="0"/>
            </a:br>
            <a:r>
              <a:rPr lang="en-US" dirty="0"/>
              <a:t>Broader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35922" cy="456057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Clr>
                <a:srgbClr val="CC0033"/>
              </a:buClr>
            </a:pPr>
            <a:r>
              <a:rPr lang="en-US" sz="2800" dirty="0"/>
              <a:t>International Outreach</a:t>
            </a:r>
            <a:endParaRPr lang="en-US" dirty="0"/>
          </a:p>
          <a:p>
            <a:pPr marL="0" indent="0">
              <a:buClr>
                <a:srgbClr val="CC0033"/>
              </a:buClr>
            </a:pPr>
            <a:r>
              <a:rPr lang="en-US" dirty="0"/>
              <a:t>Workshops &amp; Ongoing Work:</a:t>
            </a:r>
          </a:p>
          <a:p>
            <a:pPr marL="463550" lvl="1" indent="-452438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East Asia (</a:t>
            </a:r>
            <a:r>
              <a:rPr lang="en-US" dirty="0">
                <a:solidFill>
                  <a:srgbClr val="CC0033"/>
                </a:solidFill>
              </a:rPr>
              <a:t>4</a:t>
            </a:r>
            <a:r>
              <a:rPr lang="en-US" dirty="0"/>
              <a:t>)</a:t>
            </a:r>
          </a:p>
          <a:p>
            <a:pPr marL="463550" lvl="1" indent="-452438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IPPOG – IMC, more (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1 </a:t>
            </a:r>
            <a:r>
              <a:rPr lang="en-US" dirty="0"/>
              <a:t>virtual)</a:t>
            </a:r>
          </a:p>
          <a:p>
            <a:pPr marL="463550" lvl="1" indent="-452438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India – IMC, QN India (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)</a:t>
            </a:r>
          </a:p>
          <a:p>
            <a:pPr marL="463550" lvl="1" indent="-452438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African School of Physics (</a:t>
            </a:r>
            <a:r>
              <a:rPr lang="en-US" dirty="0">
                <a:solidFill>
                  <a:srgbClr val="C00000"/>
                </a:solidFill>
              </a:rPr>
              <a:t>1 </a:t>
            </a:r>
            <a:r>
              <a:rPr lang="en-US" dirty="0"/>
              <a:t>virtual)</a:t>
            </a:r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sz="2000" dirty="0"/>
          </a:p>
          <a:p>
            <a:pPr marL="0" indent="0">
              <a:buClr>
                <a:srgbClr val="CC0033"/>
              </a:buClr>
            </a:pPr>
            <a:r>
              <a:rPr lang="en-US" sz="2000" dirty="0"/>
              <a:t>Funding: Notre Dame International, QuarkNet, India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Diversity, Inclusion &amp; </a:t>
            </a:r>
            <a:br>
              <a:rPr lang="en-US" dirty="0"/>
            </a:br>
            <a:r>
              <a:rPr lang="en-US" dirty="0"/>
              <a:t>Broader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30" y="1597518"/>
            <a:ext cx="8093470" cy="4240530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C0033"/>
              </a:buClr>
            </a:pPr>
            <a:r>
              <a:rPr lang="en-US" sz="2800" dirty="0"/>
              <a:t>Why International Outreach?</a:t>
            </a:r>
            <a:endParaRPr lang="en-US" dirty="0"/>
          </a:p>
          <a:p>
            <a:pPr marL="0" indent="0">
              <a:buClr>
                <a:srgbClr val="CC0033"/>
              </a:buClr>
            </a:pPr>
            <a:r>
              <a:rPr lang="en-US" dirty="0"/>
              <a:t>Benefits our teachers and students:</a:t>
            </a:r>
          </a:p>
          <a:p>
            <a:pPr marL="407988" lvl="1" indent="-396875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Bring closer to particle physics </a:t>
            </a:r>
          </a:p>
          <a:p>
            <a:pPr marL="11113" lvl="1" indent="0">
              <a:buClr>
                <a:srgbClr val="CC0033"/>
              </a:buClr>
              <a:buNone/>
            </a:pPr>
            <a:r>
              <a:rPr lang="en-US" dirty="0"/>
              <a:t>     culture.</a:t>
            </a:r>
          </a:p>
          <a:p>
            <a:pPr marL="407988" lvl="1" indent="-396875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Build professionalism.</a:t>
            </a:r>
          </a:p>
          <a:p>
            <a:pPr marL="0" indent="0">
              <a:buClr>
                <a:srgbClr val="CC0033"/>
              </a:buClr>
            </a:pPr>
            <a:r>
              <a:rPr lang="en-US" dirty="0" err="1"/>
              <a:t>QuarkNet</a:t>
            </a:r>
            <a:r>
              <a:rPr lang="en-US" dirty="0"/>
              <a:t> is a good:  </a:t>
            </a:r>
          </a:p>
          <a:p>
            <a:pPr marL="407988" lvl="1" indent="-396875">
              <a:buClr>
                <a:srgbClr val="CC0033"/>
              </a:buClr>
              <a:buFont typeface="Arial" charset="0"/>
              <a:buChar char="•"/>
            </a:pPr>
            <a:r>
              <a:rPr lang="en-US" dirty="0"/>
              <a:t>Program – Spread our model.</a:t>
            </a:r>
          </a:p>
          <a:p>
            <a:pPr marL="407988" lvl="1" indent="-396875">
              <a:buClr>
                <a:srgbClr val="CC0033"/>
              </a:buClr>
              <a:buFont typeface="Arial" charset="0"/>
              <a:buChar char="•"/>
            </a:pPr>
            <a:r>
              <a:rPr lang="en-US"/>
              <a:t>Collaborator</a:t>
            </a:r>
            <a:endParaRPr lang="en-US" dirty="0"/>
          </a:p>
          <a:p>
            <a:pPr marL="407988" lvl="1" indent="-396875">
              <a:buClr>
                <a:srgbClr val="CC0033"/>
              </a:buClr>
              <a:buFont typeface="Arial" charset="0"/>
              <a:buChar char="•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614D40-7685-460A-87EA-EF71F21CC49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192" y="3170339"/>
            <a:ext cx="3068478" cy="219230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734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293</Words>
  <Application>Microsoft Office PowerPoint</Application>
  <PresentationFormat>On-screen Show (4:3)</PresentationFormat>
  <Paragraphs>66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Diversity &amp; Inclusion  Broader Impacts</vt:lpstr>
      <vt:lpstr>Diversity &amp; Inclusion  Broader Impacts</vt:lpstr>
      <vt:lpstr>Diversity &amp; Inclusion  Broader Impacts</vt:lpstr>
      <vt:lpstr>Diversity &amp; Inclusion  Broader Impacts</vt:lpstr>
      <vt:lpstr>Diversity &amp; Inclusion  Broader Impacts</vt:lpstr>
      <vt:lpstr>Diversity, Inclusion &amp;  Broader Impacts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Shane Wood</cp:lastModifiedBy>
  <cp:revision>130</cp:revision>
  <cp:lastPrinted>2019-12-03T20:36:57Z</cp:lastPrinted>
  <dcterms:created xsi:type="dcterms:W3CDTF">2012-03-16T12:43:17Z</dcterms:created>
  <dcterms:modified xsi:type="dcterms:W3CDTF">2020-10-29T14:29:56Z</dcterms:modified>
</cp:coreProperties>
</file>