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59" r:id="rId3"/>
    <p:sldId id="265" r:id="rId4"/>
    <p:sldId id="267" r:id="rId5"/>
    <p:sldId id="271" r:id="rId6"/>
    <p:sldId id="272" r:id="rId7"/>
    <p:sldId id="273" r:id="rId8"/>
    <p:sldId id="27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33"/>
    <a:srgbClr val="CC0000"/>
    <a:srgbClr val="000099"/>
    <a:srgbClr val="660000"/>
    <a:srgbClr val="990000"/>
    <a:srgbClr val="01E2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204"/>
    <p:restoredTop sz="94648"/>
  </p:normalViewPr>
  <p:slideViewPr>
    <p:cSldViewPr snapToGrid="0" snapToObjects="1">
      <p:cViewPr varScale="1">
        <p:scale>
          <a:sx n="112" d="100"/>
          <a:sy n="112" d="100"/>
        </p:scale>
        <p:origin x="76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Fellows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42900" y="307975"/>
            <a:ext cx="8480425" cy="12795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92062" y="594483"/>
            <a:ext cx="5894738" cy="675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Fellows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044771" y="4954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114800" y="27463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defTabSz="822325">
              <a:tabLst>
                <a:tab pos="754063" algn="l"/>
                <a:tab pos="4468813" algn="l"/>
              </a:tabLst>
              <a:defRPr/>
            </a:pPr>
            <a:r>
              <a:rPr lang="en-US" sz="1200" b="1" i="0" dirty="0">
                <a:solidFill>
                  <a:srgbClr val="CE000F"/>
                </a:solidFill>
                <a:latin typeface="Helvetica"/>
                <a:ea typeface="Helvetica" pitchFamily="-1" charset="0"/>
                <a:cs typeface="Helvetica"/>
                <a:sym typeface="Helvetica" pitchFamily="-1" charset="0"/>
              </a:rPr>
              <a:t>Helping Develop America’s Technological Workforce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5500423" y="6304002"/>
            <a:ext cx="31863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99"/>
                </a:solidFill>
                <a:latin typeface="Arial"/>
                <a:cs typeface="Arial"/>
              </a:rPr>
              <a:t>Adams, </a:t>
            </a:r>
            <a:r>
              <a:rPr lang="en-US" sz="1200" dirty="0" err="1">
                <a:solidFill>
                  <a:srgbClr val="000099"/>
                </a:solidFill>
                <a:latin typeface="Arial"/>
                <a:cs typeface="Arial"/>
              </a:rPr>
              <a:t>Cecire</a:t>
            </a:r>
            <a:r>
              <a:rPr lang="en-US" sz="1200" dirty="0">
                <a:solidFill>
                  <a:srgbClr val="000099"/>
                </a:solidFill>
                <a:latin typeface="Arial"/>
                <a:cs typeface="Arial"/>
              </a:rPr>
              <a:t>, </a:t>
            </a:r>
            <a:r>
              <a:rPr lang="en-US" sz="1200" dirty="0" err="1">
                <a:solidFill>
                  <a:srgbClr val="000099"/>
                </a:solidFill>
                <a:latin typeface="Arial"/>
                <a:cs typeface="Arial"/>
              </a:rPr>
              <a:t>LaMee</a:t>
            </a:r>
            <a:r>
              <a:rPr lang="en-US" sz="1200" dirty="0">
                <a:solidFill>
                  <a:srgbClr val="000099"/>
                </a:solidFill>
                <a:latin typeface="Arial"/>
                <a:cs typeface="Arial"/>
              </a:rPr>
              <a:t>, </a:t>
            </a:r>
            <a:r>
              <a:rPr lang="en-US" sz="1200" dirty="0" err="1">
                <a:solidFill>
                  <a:srgbClr val="000099"/>
                </a:solidFill>
                <a:latin typeface="Arial"/>
                <a:cs typeface="Arial"/>
              </a:rPr>
              <a:t>Pasero</a:t>
            </a:r>
            <a:r>
              <a:rPr lang="en-US" sz="1200" dirty="0">
                <a:solidFill>
                  <a:srgbClr val="000099"/>
                </a:solidFill>
                <a:latin typeface="Arial"/>
                <a:cs typeface="Arial"/>
              </a:rPr>
              <a:t>, Smith, &amp; Wood, Ad Board Meeting, Jan. 2023</a:t>
            </a:r>
          </a:p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r" defTabSz="457200" rtl="0" eaLnBrk="1" latinLnBrk="0" hangingPunct="1">
        <a:spcBef>
          <a:spcPct val="0"/>
        </a:spcBef>
        <a:buNone/>
        <a:defRPr sz="3200" b="1" i="0" kern="1200">
          <a:solidFill>
            <a:srgbClr val="000099"/>
          </a:solidFill>
          <a:latin typeface="Helvetica"/>
          <a:ea typeface="+mj-ea"/>
          <a:cs typeface="Helvetica"/>
        </a:defRPr>
      </a:lvl1pPr>
    </p:titleStyle>
    <p:bodyStyle>
      <a:lvl1pPr marL="12700" indent="-12700" algn="l" defTabSz="457200" rtl="0" eaLnBrk="1" latinLnBrk="0" hangingPunct="1">
        <a:spcBef>
          <a:spcPts val="0"/>
        </a:spcBef>
        <a:spcAft>
          <a:spcPts val="1200"/>
        </a:spcAft>
        <a:buFontTx/>
        <a:buNone/>
        <a:tabLst/>
        <a:defRPr lang="en-US" sz="2400" b="1" i="0" kern="1200" baseline="0" smtClean="0">
          <a:solidFill>
            <a:srgbClr val="000099"/>
          </a:solidFill>
          <a:effectLst/>
          <a:latin typeface="Helvetica"/>
          <a:ea typeface="+mn-ea"/>
          <a:cs typeface="Helvetica"/>
        </a:defRPr>
      </a:lvl1pPr>
      <a:lvl2pPr marL="458788" indent="-233363" algn="l" defTabSz="457200" rtl="0" eaLnBrk="1" latinLnBrk="0" hangingPunct="1">
        <a:spcBef>
          <a:spcPct val="20000"/>
        </a:spcBef>
        <a:buClr>
          <a:srgbClr val="CC0000"/>
        </a:buClr>
        <a:buFont typeface="Arial"/>
        <a:buChar char="•"/>
        <a:defRPr sz="2400" b="1" i="0" kern="1200" baseline="0">
          <a:solidFill>
            <a:srgbClr val="000099"/>
          </a:solidFill>
          <a:latin typeface="Helvetica"/>
          <a:ea typeface="+mn-ea"/>
          <a:cs typeface="Helvetica"/>
        </a:defRPr>
      </a:lvl2pPr>
      <a:lvl3pPr marL="684213" indent="-225425" algn="l" defTabSz="457200" rtl="0" eaLnBrk="1" latinLnBrk="0" hangingPunct="1">
        <a:spcBef>
          <a:spcPct val="20000"/>
        </a:spcBef>
        <a:buClr>
          <a:srgbClr val="CC0033"/>
        </a:buClr>
        <a:buFont typeface="Arial"/>
        <a:buChar char="•"/>
        <a:defRPr sz="2400" b="1" i="0" kern="1200">
          <a:solidFill>
            <a:srgbClr val="000099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Fellows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75441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/>
              <a:t>QuarkNet</a:t>
            </a:r>
            <a:r>
              <a:rPr lang="en-US" sz="2800" dirty="0"/>
              <a:t> Fellows Program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2C4F9FE-EAC0-11B5-C338-4569F9D22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172" y="2175641"/>
            <a:ext cx="5491655" cy="41187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Fellows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Clr>
                <a:srgbClr val="CC0033"/>
              </a:buClr>
            </a:pPr>
            <a:r>
              <a:rPr lang="en-US" sz="2800" dirty="0"/>
              <a:t>Year of Growth</a:t>
            </a:r>
          </a:p>
          <a:p>
            <a:pPr marL="0" indent="0">
              <a:buClr>
                <a:srgbClr val="CC0033"/>
              </a:buClr>
            </a:pPr>
            <a:r>
              <a:rPr lang="en-US" dirty="0"/>
              <a:t>Expanded Fellows program in 2023</a:t>
            </a:r>
          </a:p>
          <a:p>
            <a:pPr marL="350838" indent="-350838">
              <a:buClr>
                <a:srgbClr val="CC0033"/>
              </a:buClr>
              <a:buFont typeface="Arial" charset="0"/>
              <a:buChar char="•"/>
            </a:pPr>
            <a:r>
              <a:rPr lang="en-US" dirty="0"/>
              <a:t>Currently five groups totaling </a:t>
            </a:r>
            <a:r>
              <a:rPr lang="en-US" dirty="0">
                <a:solidFill>
                  <a:srgbClr val="C00000"/>
                </a:solidFill>
              </a:rPr>
              <a:t>41</a:t>
            </a:r>
            <a:r>
              <a:rPr lang="en-US" dirty="0"/>
              <a:t> Fellows</a:t>
            </a:r>
          </a:p>
          <a:p>
            <a:pPr marL="350838" indent="-350838">
              <a:buClr>
                <a:srgbClr val="CC0033"/>
              </a:buClr>
              <a:buFont typeface="Arial" charset="0"/>
              <a:buChar char="•"/>
            </a:pPr>
            <a:r>
              <a:rPr lang="en-US" dirty="0"/>
              <a:t>Up from </a:t>
            </a:r>
            <a:r>
              <a:rPr lang="en-US" dirty="0">
                <a:solidFill>
                  <a:srgbClr val="C00000"/>
                </a:solidFill>
              </a:rPr>
              <a:t>30</a:t>
            </a:r>
            <a:r>
              <a:rPr lang="en-US" dirty="0"/>
              <a:t> a year ago</a:t>
            </a:r>
          </a:p>
          <a:p>
            <a:pPr marL="350838" indent="-350838">
              <a:buClr>
                <a:srgbClr val="CC0033"/>
              </a:buClr>
              <a:buFont typeface="Arial" charset="0"/>
              <a:buChar char="•"/>
            </a:pPr>
            <a:r>
              <a:rPr lang="en-US" dirty="0"/>
              <a:t>Does not include our </a:t>
            </a:r>
            <a:r>
              <a:rPr lang="en-US" dirty="0">
                <a:solidFill>
                  <a:srgbClr val="C00000"/>
                </a:solidFill>
              </a:rPr>
              <a:t>6</a:t>
            </a:r>
            <a:r>
              <a:rPr lang="en-US" dirty="0"/>
              <a:t> STEP UP leaders, three of whom serve as fellows in other groups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Fellows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Clr>
                <a:srgbClr val="CC0033"/>
              </a:buClr>
            </a:pPr>
            <a:r>
              <a:rPr lang="en-US" sz="2800" dirty="0"/>
              <a:t>Year of Reconnecting</a:t>
            </a:r>
          </a:p>
          <a:p>
            <a:pPr marL="0" indent="0">
              <a:buClr>
                <a:srgbClr val="CC0033"/>
              </a:buClr>
            </a:pPr>
            <a:r>
              <a:rPr lang="en-US" dirty="0"/>
              <a:t>This year we started meeting in person again:</a:t>
            </a:r>
          </a:p>
          <a:p>
            <a:pPr marL="350838" indent="-350838">
              <a:buClr>
                <a:srgbClr val="CC0033"/>
              </a:buClr>
              <a:buFont typeface="Arial" charset="0"/>
              <a:buChar char="•"/>
            </a:pPr>
            <a:r>
              <a:rPr lang="en-US" dirty="0"/>
              <a:t>Fellows supported over </a:t>
            </a:r>
            <a:r>
              <a:rPr lang="en-US" dirty="0">
                <a:solidFill>
                  <a:srgbClr val="C00000"/>
                </a:solidFill>
              </a:rPr>
              <a:t>20</a:t>
            </a:r>
            <a:r>
              <a:rPr lang="en-US" dirty="0"/>
              <a:t> workshops and camps in the Summer of 2022, most of which were in person.</a:t>
            </a:r>
          </a:p>
          <a:p>
            <a:pPr marL="350838" indent="-350838">
              <a:buClr>
                <a:srgbClr val="CC0033"/>
              </a:buClr>
              <a:buFont typeface="Arial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27</a:t>
            </a:r>
            <a:r>
              <a:rPr lang="en-US" dirty="0"/>
              <a:t> fellows came to Fermilab from November </a:t>
            </a:r>
            <a:r>
              <a:rPr lang="en-US" dirty="0">
                <a:solidFill>
                  <a:srgbClr val="C00000"/>
                </a:solidFill>
              </a:rPr>
              <a:t>4–6</a:t>
            </a:r>
            <a:r>
              <a:rPr lang="en-US" dirty="0"/>
              <a:t> for our first full Fellows Meeting since before the pandemic.</a:t>
            </a:r>
          </a:p>
        </p:txBody>
      </p:sp>
    </p:spTree>
    <p:extLst>
      <p:ext uri="{BB962C8B-B14F-4D97-AF65-F5344CB8AC3E}">
        <p14:creationId xmlns:p14="http://schemas.microsoft.com/office/powerpoint/2010/main" val="3581000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Fellows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1864"/>
            <a:ext cx="8229600" cy="5404726"/>
          </a:xfrm>
        </p:spPr>
        <p:txBody>
          <a:bodyPr>
            <a:normAutofit/>
          </a:bodyPr>
          <a:lstStyle/>
          <a:p>
            <a:pPr marL="0" indent="0" algn="ctr">
              <a:buClr>
                <a:srgbClr val="CC0033"/>
              </a:buClr>
            </a:pPr>
            <a:r>
              <a:rPr lang="en-US" sz="2800" dirty="0"/>
              <a:t>Coding</a:t>
            </a:r>
          </a:p>
          <a:p>
            <a:pPr marL="0" indent="0">
              <a:spcAft>
                <a:spcPts val="600"/>
              </a:spcAft>
              <a:buClr>
                <a:srgbClr val="CC0033"/>
              </a:buClr>
              <a:tabLst>
                <a:tab pos="736600" algn="l"/>
              </a:tabLst>
            </a:pPr>
            <a:r>
              <a:rPr lang="en-US" dirty="0"/>
              <a:t>Growth: </a:t>
            </a:r>
            <a:r>
              <a:rPr lang="en-US" dirty="0">
                <a:solidFill>
                  <a:srgbClr val="C00000"/>
                </a:solidFill>
              </a:rPr>
              <a:t>4</a:t>
            </a:r>
            <a:r>
              <a:rPr lang="en-US" dirty="0"/>
              <a:t> fellows (2021) → </a:t>
            </a:r>
            <a:r>
              <a:rPr lang="en-US" dirty="0">
                <a:solidFill>
                  <a:srgbClr val="C00000"/>
                </a:solidFill>
              </a:rPr>
              <a:t>8</a:t>
            </a:r>
            <a:r>
              <a:rPr lang="en-US" dirty="0"/>
              <a:t> fellows (2022) → </a:t>
            </a:r>
            <a:r>
              <a:rPr lang="en-US" dirty="0">
                <a:solidFill>
                  <a:srgbClr val="C00000"/>
                </a:solidFill>
              </a:rPr>
              <a:t>16</a:t>
            </a:r>
            <a:r>
              <a:rPr lang="en-US" dirty="0"/>
              <a:t> fellows (2023)</a:t>
            </a:r>
          </a:p>
          <a:p>
            <a:pPr marL="350838" lvl="1" indent="-339725">
              <a:spcBef>
                <a:spcPts val="0"/>
              </a:spcBef>
              <a:spcAft>
                <a:spcPts val="1200"/>
              </a:spcAft>
              <a:buClr>
                <a:srgbClr val="CC0033"/>
              </a:buClr>
              <a:buFont typeface="Arial" charset="0"/>
              <a:buChar char="•"/>
            </a:pPr>
            <a:r>
              <a:rPr lang="en-US" dirty="0"/>
              <a:t>With doubling time of one year, we expect </a:t>
            </a:r>
            <a:r>
              <a:rPr lang="en-US" dirty="0">
                <a:solidFill>
                  <a:srgbClr val="C00000"/>
                </a:solidFill>
              </a:rPr>
              <a:t>512</a:t>
            </a:r>
            <a:r>
              <a:rPr lang="en-US" dirty="0"/>
              <a:t> by the end of the next grant cycle.</a:t>
            </a:r>
          </a:p>
          <a:p>
            <a:pPr marL="0" indent="0">
              <a:spcAft>
                <a:spcPts val="600"/>
              </a:spcAft>
              <a:buClr>
                <a:srgbClr val="CC0033"/>
              </a:buClr>
            </a:pPr>
            <a:r>
              <a:rPr lang="en-US" dirty="0"/>
              <a:t>Diversity among our fellows has helped serve our diverse teacher base.</a:t>
            </a:r>
          </a:p>
          <a:p>
            <a:pPr marL="407988" lvl="1" indent="-352425">
              <a:spcBef>
                <a:spcPts val="0"/>
              </a:spcBef>
              <a:spcAft>
                <a:spcPts val="1200"/>
              </a:spcAft>
              <a:buClr>
                <a:srgbClr val="CC0033"/>
              </a:buClr>
              <a:buFont typeface="Arial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13</a:t>
            </a:r>
            <a:r>
              <a:rPr lang="en-US" dirty="0"/>
              <a:t> women &amp; 3 men</a:t>
            </a:r>
          </a:p>
          <a:p>
            <a:pPr marL="407988" lvl="1" indent="-352425">
              <a:spcBef>
                <a:spcPts val="0"/>
              </a:spcBef>
              <a:spcAft>
                <a:spcPts val="1200"/>
              </a:spcAft>
              <a:buClr>
                <a:srgbClr val="CC0033"/>
              </a:buClr>
              <a:buFont typeface="Arial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3</a:t>
            </a:r>
            <a:r>
              <a:rPr lang="en-US" dirty="0"/>
              <a:t> Latinx teachers and </a:t>
            </a:r>
            <a:r>
              <a:rPr lang="en-US" dirty="0">
                <a:solidFill>
                  <a:srgbClr val="C00000"/>
                </a:solidFill>
              </a:rPr>
              <a:t>2</a:t>
            </a:r>
            <a:r>
              <a:rPr lang="en-US" dirty="0"/>
              <a:t> Black teachers</a:t>
            </a:r>
          </a:p>
          <a:p>
            <a:pPr marL="407988" lvl="1" indent="-352425">
              <a:spcBef>
                <a:spcPts val="0"/>
              </a:spcBef>
              <a:spcAft>
                <a:spcPts val="1200"/>
              </a:spcAft>
              <a:buClr>
                <a:srgbClr val="CC0033"/>
              </a:buClr>
              <a:buFont typeface="Arial" charset="0"/>
              <a:buChar char="•"/>
            </a:pPr>
            <a:r>
              <a:rPr lang="en-US" dirty="0"/>
              <a:t>Teachers serve a range of high school class levels and student demographics.</a:t>
            </a:r>
          </a:p>
        </p:txBody>
      </p:sp>
    </p:spTree>
    <p:extLst>
      <p:ext uri="{BB962C8B-B14F-4D97-AF65-F5344CB8AC3E}">
        <p14:creationId xmlns:p14="http://schemas.microsoft.com/office/powerpoint/2010/main" val="2675452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Fellows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1864"/>
            <a:ext cx="8229600" cy="540472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Clr>
                <a:srgbClr val="CC0033"/>
              </a:buClr>
            </a:pPr>
            <a:r>
              <a:rPr lang="en-US" sz="2800" dirty="0"/>
              <a:t>Cosmic</a:t>
            </a:r>
          </a:p>
          <a:p>
            <a:pPr marL="0" indent="0">
              <a:buClr>
                <a:srgbClr val="CC0033"/>
              </a:buClr>
            </a:pPr>
            <a:r>
              <a:rPr lang="en-US" dirty="0"/>
              <a:t>Facilitate Cosmic Ray workshops</a:t>
            </a:r>
          </a:p>
          <a:p>
            <a:pPr marL="0" indent="0">
              <a:buClr>
                <a:srgbClr val="CC0033"/>
              </a:buClr>
            </a:pPr>
            <a:r>
              <a:rPr lang="en-US" dirty="0"/>
              <a:t>Organize International Muon Week</a:t>
            </a:r>
          </a:p>
          <a:p>
            <a:pPr marL="0" indent="0">
              <a:buClr>
                <a:srgbClr val="CC0033"/>
              </a:buClr>
            </a:pPr>
            <a:r>
              <a:rPr lang="en-US" dirty="0"/>
              <a:t>Recently inaugurated bimonthly help sessions for teachers with detectors</a:t>
            </a:r>
          </a:p>
          <a:p>
            <a:pPr marL="0" indent="0">
              <a:buClr>
                <a:srgbClr val="CC0033"/>
              </a:buClr>
            </a:pPr>
            <a:r>
              <a:rPr lang="en-US" dirty="0"/>
              <a:t>Helpdesk supports detectors and e-Lab</a:t>
            </a:r>
          </a:p>
          <a:p>
            <a:pPr marL="0" indent="0">
              <a:buClr>
                <a:srgbClr val="CC0033"/>
              </a:buClr>
            </a:pPr>
            <a:r>
              <a:rPr lang="en-US" dirty="0"/>
              <a:t>Suggest and test improvements to e-Lab</a:t>
            </a:r>
          </a:p>
          <a:p>
            <a:pPr marL="0" indent="0">
              <a:buClr>
                <a:srgbClr val="CC0033"/>
              </a:buClr>
            </a:pPr>
            <a:r>
              <a:rPr lang="en-US" dirty="0"/>
              <a:t>Collect curated files for simple virtual experiments for those without detectors</a:t>
            </a:r>
          </a:p>
          <a:p>
            <a:pPr marL="0" indent="0">
              <a:buClr>
                <a:srgbClr val="CC0033"/>
              </a:buClr>
            </a:pPr>
            <a:r>
              <a:rPr lang="en-US" dirty="0"/>
              <a:t>Test Cosmic Watch</a:t>
            </a:r>
          </a:p>
          <a:p>
            <a:pPr marL="0" indent="0">
              <a:buClr>
                <a:srgbClr val="CC0033"/>
              </a:buClr>
            </a:pPr>
            <a:r>
              <a:rPr lang="en-US" dirty="0"/>
              <a:t>Create special projects: Eclipse, MUSE, storm</a:t>
            </a:r>
            <a:br>
              <a:rPr lang="en-US" dirty="0"/>
            </a:br>
            <a:r>
              <a:rPr lang="en-US" dirty="0"/>
              <a:t>tracking, moon shadow</a:t>
            </a:r>
          </a:p>
          <a:p>
            <a:pPr marL="350838" indent="-350838">
              <a:buClr>
                <a:srgbClr val="CC0033"/>
              </a:buClr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04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Fellows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1864"/>
            <a:ext cx="8229600" cy="5404726"/>
          </a:xfrm>
        </p:spPr>
        <p:txBody>
          <a:bodyPr>
            <a:normAutofit fontScale="92500"/>
          </a:bodyPr>
          <a:lstStyle/>
          <a:p>
            <a:pPr marL="0" indent="0" algn="ctr">
              <a:buClr>
                <a:srgbClr val="CC0033"/>
              </a:buClr>
            </a:pPr>
            <a:r>
              <a:rPr lang="en-US" sz="2800" dirty="0"/>
              <a:t>LHC</a:t>
            </a:r>
          </a:p>
          <a:p>
            <a:pPr marL="0" indent="0">
              <a:buClr>
                <a:srgbClr val="CC0033"/>
              </a:buClr>
            </a:pPr>
            <a:r>
              <a:rPr lang="en-US" dirty="0"/>
              <a:t>Facilitate LHC-related workshops.</a:t>
            </a:r>
          </a:p>
          <a:p>
            <a:pPr marL="0" indent="0">
              <a:buClr>
                <a:srgbClr val="CC0033"/>
              </a:buClr>
            </a:pPr>
            <a:r>
              <a:rPr lang="en-US" dirty="0"/>
              <a:t>CMS e-Lab</a:t>
            </a:r>
          </a:p>
          <a:p>
            <a:pPr marL="0" indent="0">
              <a:buClr>
                <a:srgbClr val="CC0033"/>
              </a:buClr>
            </a:pPr>
            <a:r>
              <a:rPr lang="en-US" dirty="0"/>
              <a:t>LHC Data</a:t>
            </a:r>
          </a:p>
          <a:p>
            <a:pPr marL="0" indent="0">
              <a:buClr>
                <a:srgbClr val="CC0033"/>
              </a:buClr>
            </a:pPr>
            <a:r>
              <a:rPr lang="en-US" dirty="0"/>
              <a:t>Higgs &amp; new physics</a:t>
            </a:r>
          </a:p>
          <a:p>
            <a:pPr marL="0" indent="0">
              <a:spcAft>
                <a:spcPts val="600"/>
              </a:spcAft>
              <a:buClr>
                <a:srgbClr val="CC0033"/>
              </a:buClr>
            </a:pPr>
            <a:r>
              <a:rPr lang="en-US" dirty="0"/>
              <a:t>Contribute to International Masterclasses (IMC):</a:t>
            </a:r>
          </a:p>
          <a:p>
            <a:pPr marL="350838" lvl="1" indent="-339725">
              <a:spcBef>
                <a:spcPts val="0"/>
              </a:spcBef>
              <a:buClr>
                <a:srgbClr val="CC0033"/>
              </a:buClr>
              <a:buFont typeface="Arial" charset="0"/>
              <a:buChar char="•"/>
            </a:pPr>
            <a:r>
              <a:rPr lang="en-US" dirty="0"/>
              <a:t>Orient new and existing masterclass institutes.</a:t>
            </a:r>
          </a:p>
          <a:p>
            <a:pPr marL="350838" lvl="1" indent="-339725">
              <a:spcBef>
                <a:spcPts val="0"/>
              </a:spcBef>
              <a:buClr>
                <a:srgbClr val="CC0033"/>
              </a:buClr>
              <a:buFont typeface="Arial" charset="0"/>
              <a:buChar char="•"/>
            </a:pPr>
            <a:r>
              <a:rPr lang="en-US" dirty="0"/>
              <a:t>Create, maintain CMS masterclass.</a:t>
            </a:r>
          </a:p>
          <a:p>
            <a:pPr marL="350838" lvl="1" indent="-339725">
              <a:spcBef>
                <a:spcPts val="0"/>
              </a:spcBef>
              <a:buClr>
                <a:srgbClr val="CC0033"/>
              </a:buClr>
              <a:buFont typeface="Arial" charset="0"/>
              <a:buChar char="•"/>
            </a:pPr>
            <a:r>
              <a:rPr lang="en-US" dirty="0"/>
              <a:t>Participate in moderating IMC &amp; W2D2 videoconferences.</a:t>
            </a:r>
          </a:p>
          <a:p>
            <a:pPr marL="350838" lvl="1" indent="-339725">
              <a:spcBef>
                <a:spcPts val="0"/>
              </a:spcBef>
              <a:spcAft>
                <a:spcPts val="1200"/>
              </a:spcAft>
              <a:buClr>
                <a:srgbClr val="CC0033"/>
              </a:buClr>
              <a:buFont typeface="Arial" charset="0"/>
              <a:buChar char="•"/>
            </a:pPr>
            <a:r>
              <a:rPr lang="en-US" dirty="0"/>
              <a:t>Participate in IMC at their own schools &amp; centers.</a:t>
            </a:r>
          </a:p>
          <a:p>
            <a:pPr marL="11113" lvl="1" indent="0">
              <a:spcBef>
                <a:spcPts val="0"/>
              </a:spcBef>
              <a:spcAft>
                <a:spcPts val="600"/>
              </a:spcAft>
              <a:buClr>
                <a:srgbClr val="CC0033"/>
              </a:buClr>
              <a:buNone/>
            </a:pPr>
            <a:r>
              <a:rPr lang="en-US" dirty="0"/>
              <a:t>Create, test, use LHC Data Activities.</a:t>
            </a:r>
          </a:p>
          <a:p>
            <a:pPr marL="796926" lvl="1" indent="-350838">
              <a:buClr>
                <a:srgbClr val="CC0033"/>
              </a:buClr>
              <a:buFont typeface="Arial" charset="0"/>
              <a:buChar char="•"/>
            </a:pPr>
            <a:endParaRPr lang="en-US" dirty="0"/>
          </a:p>
          <a:p>
            <a:pPr marL="350838" indent="-350838">
              <a:buClr>
                <a:srgbClr val="CC0033"/>
              </a:buClr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749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Fellows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0434"/>
            <a:ext cx="8229600" cy="5404726"/>
          </a:xfrm>
        </p:spPr>
        <p:txBody>
          <a:bodyPr>
            <a:normAutofit/>
          </a:bodyPr>
          <a:lstStyle/>
          <a:p>
            <a:pPr marL="0" indent="0" algn="ctr">
              <a:buClr>
                <a:srgbClr val="CC0033"/>
              </a:buClr>
            </a:pPr>
            <a:r>
              <a:rPr lang="en-US" sz="2800" dirty="0"/>
              <a:t>Neutrino</a:t>
            </a:r>
          </a:p>
          <a:p>
            <a:pPr marL="0" indent="0">
              <a:buClr>
                <a:srgbClr val="CC0033"/>
              </a:buClr>
            </a:pPr>
            <a:r>
              <a:rPr lang="en-US" dirty="0"/>
              <a:t>Develop and facilitate Neutrino Data and other workshops.</a:t>
            </a:r>
          </a:p>
          <a:p>
            <a:pPr marL="0" indent="0">
              <a:buClr>
                <a:srgbClr val="CC0033"/>
              </a:buClr>
            </a:pPr>
            <a:r>
              <a:rPr lang="en-US" dirty="0"/>
              <a:t>Work on development of </a:t>
            </a:r>
            <a:r>
              <a:rPr lang="en-US" dirty="0" err="1"/>
              <a:t>NOvA</a:t>
            </a:r>
            <a:r>
              <a:rPr lang="en-US" dirty="0"/>
              <a:t> Masterclass and </a:t>
            </a:r>
            <a:r>
              <a:rPr lang="en-US" dirty="0" err="1"/>
              <a:t>NOvA</a:t>
            </a:r>
            <a:r>
              <a:rPr lang="en-US" dirty="0"/>
              <a:t> Data Workshop.</a:t>
            </a:r>
          </a:p>
          <a:p>
            <a:pPr marL="0" indent="0">
              <a:buClr>
                <a:srgbClr val="CC0033"/>
              </a:buClr>
            </a:pPr>
            <a:r>
              <a:rPr lang="en-US" dirty="0"/>
              <a:t>Continue to support </a:t>
            </a:r>
            <a:r>
              <a:rPr lang="en-US" dirty="0" err="1"/>
              <a:t>MINERvA</a:t>
            </a:r>
            <a:r>
              <a:rPr lang="en-US" dirty="0"/>
              <a:t> Masterclasses and Data Workshops.</a:t>
            </a:r>
          </a:p>
          <a:p>
            <a:pPr marL="0" indent="0">
              <a:buClr>
                <a:srgbClr val="CC0033"/>
              </a:buClr>
            </a:pPr>
            <a:r>
              <a:rPr lang="en-US" dirty="0"/>
              <a:t>Presented at AAPT Meetings in 2022 and 2023.</a:t>
            </a:r>
          </a:p>
        </p:txBody>
      </p:sp>
    </p:spTree>
    <p:extLst>
      <p:ext uri="{BB962C8B-B14F-4D97-AF65-F5344CB8AC3E}">
        <p14:creationId xmlns:p14="http://schemas.microsoft.com/office/powerpoint/2010/main" val="896286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Fellows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0434"/>
            <a:ext cx="8229600" cy="4296016"/>
          </a:xfrm>
        </p:spPr>
        <p:txBody>
          <a:bodyPr>
            <a:normAutofit/>
          </a:bodyPr>
          <a:lstStyle/>
          <a:p>
            <a:pPr marL="0" indent="0" algn="ctr">
              <a:buClr>
                <a:srgbClr val="CC0033"/>
              </a:buClr>
            </a:pPr>
            <a:r>
              <a:rPr lang="en-US" sz="2800" dirty="0"/>
              <a:t>Teaching and Learning</a:t>
            </a:r>
          </a:p>
          <a:p>
            <a:pPr marL="0" indent="0">
              <a:buClr>
                <a:srgbClr val="CC0033"/>
              </a:buClr>
            </a:pPr>
            <a:r>
              <a:rPr lang="en-US" dirty="0"/>
              <a:t>Currently </a:t>
            </a:r>
            <a:r>
              <a:rPr lang="en-US" dirty="0">
                <a:solidFill>
                  <a:srgbClr val="C00000"/>
                </a:solidFill>
              </a:rPr>
              <a:t>4</a:t>
            </a:r>
            <a:r>
              <a:rPr lang="en-US" dirty="0"/>
              <a:t> T&amp;L Fellows.</a:t>
            </a:r>
          </a:p>
          <a:p>
            <a:pPr marL="0" indent="0">
              <a:buClr>
                <a:srgbClr val="CC0033"/>
              </a:buClr>
            </a:pPr>
            <a:r>
              <a:rPr lang="en-US" dirty="0"/>
              <a:t>Plan, organize, and facilitate Data Camp.</a:t>
            </a:r>
          </a:p>
          <a:p>
            <a:pPr marL="0" indent="0">
              <a:buClr>
                <a:srgbClr val="CC0033"/>
              </a:buClr>
            </a:pPr>
            <a:r>
              <a:rPr lang="en-US" dirty="0"/>
              <a:t>Details on T&amp;L Fellows activities are in the Data Camp presentation.</a:t>
            </a:r>
          </a:p>
        </p:txBody>
      </p:sp>
    </p:spTree>
    <p:extLst>
      <p:ext uri="{BB962C8B-B14F-4D97-AF65-F5344CB8AC3E}">
        <p14:creationId xmlns:p14="http://schemas.microsoft.com/office/powerpoint/2010/main" val="819722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5829</TotalTime>
  <Words>365</Words>
  <Application>Microsoft Macintosh PowerPoint</Application>
  <PresentationFormat>On-screen Show (4:3)</PresentationFormat>
  <Paragraphs>54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Helvetica</vt:lpstr>
      <vt:lpstr>Office Theme</vt:lpstr>
      <vt:lpstr>Fellows</vt:lpstr>
      <vt:lpstr>Fellows</vt:lpstr>
      <vt:lpstr>Fellows</vt:lpstr>
      <vt:lpstr>Fellows</vt:lpstr>
      <vt:lpstr>Fellows</vt:lpstr>
      <vt:lpstr>Fellows</vt:lpstr>
      <vt:lpstr>Fellows</vt:lpstr>
      <vt:lpstr>Fellows</vt:lpstr>
    </vt:vector>
  </TitlesOfParts>
  <Company>Fermilab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does this go?</dc:title>
  <dc:creator>Marge Bardeen</dc:creator>
  <cp:lastModifiedBy>Marjorie Bardeen</cp:lastModifiedBy>
  <cp:revision>64</cp:revision>
  <dcterms:created xsi:type="dcterms:W3CDTF">2012-03-16T12:43:17Z</dcterms:created>
  <dcterms:modified xsi:type="dcterms:W3CDTF">2023-01-23T19:50:08Z</dcterms:modified>
</cp:coreProperties>
</file>