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94" r:id="rId3"/>
    <p:sldId id="310" r:id="rId4"/>
    <p:sldId id="319" r:id="rId5"/>
    <p:sldId id="275" r:id="rId6"/>
    <p:sldId id="276" r:id="rId7"/>
    <p:sldId id="286" r:id="rId8"/>
    <p:sldId id="273" r:id="rId9"/>
    <p:sldId id="307" r:id="rId10"/>
    <p:sldId id="308" r:id="rId11"/>
    <p:sldId id="309" r:id="rId12"/>
    <p:sldId id="306" r:id="rId13"/>
    <p:sldId id="278" r:id="rId14"/>
    <p:sldId id="279" r:id="rId15"/>
    <p:sldId id="281" r:id="rId16"/>
    <p:sldId id="292" r:id="rId17"/>
    <p:sldId id="320" r:id="rId18"/>
    <p:sldId id="297" r:id="rId19"/>
    <p:sldId id="295" r:id="rId20"/>
    <p:sldId id="296" r:id="rId21"/>
    <p:sldId id="317" r:id="rId22"/>
    <p:sldId id="298" r:id="rId23"/>
    <p:sldId id="303" r:id="rId24"/>
    <p:sldId id="321" r:id="rId25"/>
    <p:sldId id="304" r:id="rId26"/>
    <p:sldId id="31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EB44C-8A36-4F90-AFBA-E107DD1CBBD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0A5AA-87E1-43BD-9229-E9A86E05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98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864EC-4B81-B8BD-AA7C-DE48CF703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66726-46E1-B334-03AE-F4E775558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FFC10-0AC1-D8E4-C18E-2199384A8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8553-58A5-4C46-AEDB-20D2BA963386}" type="datetime1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86D41-BD9C-8841-D0FA-1E50ECD77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70C66-6EEF-1B57-07CE-391F5EC6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0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8BDE-7D75-6ADC-B907-93B5E0B2F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67725-37E2-A363-1CB6-6D6DA02AF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240E6-BEFB-F385-1DD1-4C77EA45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4ADE-C53B-4A3A-8B47-BDF1D9C44740}" type="datetime1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5EDBC-F18A-792A-C975-A02EB352E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CAAB8-F56D-7CEE-DBA1-FBFD0E8DB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1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7A582A-9C92-F1FB-C3AA-94AF2D2260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A1DC3-7FA0-8192-547B-D3B6869A1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E5C68-7392-100E-2F44-69EB07991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B14-AD14-46C4-B8ED-1B8D439823DD}" type="datetime1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9657B-0E0C-C2CE-3D43-84D449BA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3BE53-7AB2-8D56-CF76-37D2CF0A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5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0BD7-048C-1D43-6713-B3100582B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1961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78CCA-08B2-47EF-FCEE-B7699D665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C2C3A-4FF0-A8E9-90AC-A11DC9246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8002-9A14-4B39-8A8B-646BDAA6493D}" type="datetime1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59EAE-69A8-C6AB-EFFB-BF5F0DC5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D577D-B4EE-4FA9-3579-CA603486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2400"/>
            </a:lvl1pPr>
          </a:lstStyle>
          <a:p>
            <a:fld id="{4932EF3F-44DF-4B93-BD9C-04B55E254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2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AE81-82CB-0F89-41D2-5B84D68B5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543F9-812E-D704-B0AB-A6617C6E1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6BAEE-609F-21BB-6B53-EE51C220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8C75-C50B-430A-B412-552974565843}" type="datetime1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C0FC9-95A9-9E12-E580-B0CC5747F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7F965-CCA2-5FCA-B0BF-743A7721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3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8F75-DD31-8D5D-41CF-6979744A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D4E9A-B5AB-DD4B-05B1-A0292CFD6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03D7D-11A1-972F-A20D-D82016292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14C65-A596-F549-3D4A-8FBFD2B80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8337-274E-4DE3-A9C1-10D2B3957D08}" type="datetime1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871BA-6380-05A6-7E94-E0F0A270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D5D99-DE58-ECED-2F89-3D304F0F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4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E467-D70D-5E96-3343-1D177F44C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381C2-5EA1-9DF0-BC8E-C1C7447BA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C8F0B-8778-F6DB-C9A3-6310E4C21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F6FEF-A96C-1DCE-C529-867CD2C38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87DFDB-3455-934A-A207-C7CA8B993B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CF58F3-6065-DA07-1CCF-CABC263E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9758-BB58-45C4-9532-4BA6BC069944}" type="datetime1">
              <a:rPr lang="en-US" smtClean="0"/>
              <a:t>8/12/2023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99D66D-CA65-F3BD-4F4E-38606D635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FF7D7C-8F82-3B67-EFAE-AE0D81B7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6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3666D-67D2-59FA-3CDC-37F8C86D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AA02A2-6567-2324-55EA-30E341AE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D29A-8DE6-4E2A-B820-35D4F87C5C0A}" type="datetime1">
              <a:rPr lang="en-US" smtClean="0"/>
              <a:t>8/12/2023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63F15-DA9B-31E5-BFE0-980587C2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AFD21-6854-6E7D-7E2A-5B49FBD3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4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6148E9-EB50-B17E-ADDB-4155C1545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53F1-5A68-4DB5-8EC8-D9683B82059E}" type="datetime1">
              <a:rPr lang="en-US" smtClean="0"/>
              <a:t>8/12/2023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A52138-EBC0-C0C4-694F-D836F8B30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B8B6E-C4E0-D3EF-FCE3-63090D15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6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8D99F-D846-B3CD-DFE0-0C35A6CDC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E2D39-8632-5763-53D3-4239EDC60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C0365-E801-E240-D271-F511D57EC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7BD95-7921-81B9-371A-1FAEF5B1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4ED0-87C8-4E70-A05A-52C250FF13A4}" type="datetime1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3FA39-BF19-12E9-0A11-A032B2F97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A1D63-D726-282F-3B87-1C3B4813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6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F7CFE-A062-75FD-239A-21D3948AB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A91477-EB08-DC09-AD8C-51CD615BB1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7FCE0-3E24-AA8E-FF2E-5C1FCAE57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7349C-F6D2-61DE-185D-F02270A4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C53-DAC3-473D-8CF1-61B41FC73AB1}" type="datetime1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21EB2-B8D0-D490-776E-689BC486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5AA7B-E722-7475-18D7-AE65A490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F55DEF-4F74-823B-C7B7-4CBAD00D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E6F3A-9A11-7AD8-C777-75C8EE3B6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ED957-07D5-0FD7-70FB-CE3F4C0C96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63D75-CBCC-4BE2-B6FE-0BC624735E7A}" type="datetime1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681B4-BE61-C2EA-61B4-400F81F80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6CFF9-8A12-9376-5BA6-6352F7017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2EF3F-44DF-4B93-BD9C-04B55E2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3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110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0.gif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7" Type="http://schemas.openxmlformats.org/officeDocument/2006/relationships/image" Target="../media/image6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9.png"/><Relationship Id="rId5" Type="http://schemas.openxmlformats.org/officeDocument/2006/relationships/image" Target="../media/image51.png"/><Relationship Id="rId10" Type="http://schemas.openxmlformats.org/officeDocument/2006/relationships/image" Target="../media/image68.png"/><Relationship Id="rId4" Type="http://schemas.openxmlformats.org/officeDocument/2006/relationships/image" Target="../media/image64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660.png"/><Relationship Id="rId7" Type="http://schemas.openxmlformats.org/officeDocument/2006/relationships/image" Target="../media/image70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49.png"/><Relationship Id="rId16" Type="http://schemas.openxmlformats.org/officeDocument/2006/relationships/image" Target="../media/image78.png"/><Relationship Id="rId20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11" Type="http://schemas.openxmlformats.org/officeDocument/2006/relationships/image" Target="../media/image73.png"/><Relationship Id="rId5" Type="http://schemas.openxmlformats.org/officeDocument/2006/relationships/image" Target="../media/image680.png"/><Relationship Id="rId15" Type="http://schemas.openxmlformats.org/officeDocument/2006/relationships/image" Target="../media/image77.png"/><Relationship Id="rId10" Type="http://schemas.openxmlformats.org/officeDocument/2006/relationships/image" Target="../media/image56.png"/><Relationship Id="rId19" Type="http://schemas.openxmlformats.org/officeDocument/2006/relationships/image" Target="../media/image81.png"/><Relationship Id="rId4" Type="http://schemas.openxmlformats.org/officeDocument/2006/relationships/image" Target="../media/image670.png"/><Relationship Id="rId9" Type="http://schemas.openxmlformats.org/officeDocument/2006/relationships/image" Target="../media/image72.png"/><Relationship Id="rId1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2.png"/><Relationship Id="rId7" Type="http://schemas.openxmlformats.org/officeDocument/2006/relationships/image" Target="../media/image49.png"/><Relationship Id="rId12" Type="http://schemas.openxmlformats.org/officeDocument/2006/relationships/image" Target="../media/image9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89.png"/><Relationship Id="rId5" Type="http://schemas.openxmlformats.org/officeDocument/2006/relationships/image" Target="../media/image84.png"/><Relationship Id="rId10" Type="http://schemas.openxmlformats.org/officeDocument/2006/relationships/image" Target="../media/image88.png"/><Relationship Id="rId4" Type="http://schemas.openxmlformats.org/officeDocument/2006/relationships/image" Target="../media/image83.png"/><Relationship Id="rId9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5679-064D-0D3C-9D2E-7EBA9D4021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Feynman diagrams</a:t>
            </a:r>
            <a:br>
              <a:rPr lang="en-US" dirty="0"/>
            </a:br>
            <a:r>
              <a:rPr lang="en-US" dirty="0"/>
              <a:t>and the Weak Force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9B0EE-BD1A-3B51-B363-E1340E5CD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9877" y="3628537"/>
            <a:ext cx="9144000" cy="2133599"/>
          </a:xfrm>
        </p:spPr>
        <p:txBody>
          <a:bodyPr>
            <a:normAutofit/>
          </a:bodyPr>
          <a:lstStyle/>
          <a:p>
            <a:r>
              <a:rPr lang="en-US" sz="2800" dirty="0"/>
              <a:t>S. Blusk</a:t>
            </a:r>
          </a:p>
          <a:p>
            <a:r>
              <a:rPr lang="en-US" sz="2800" dirty="0" err="1"/>
              <a:t>Quarknet</a:t>
            </a:r>
            <a:r>
              <a:rPr lang="en-US" sz="2800" dirty="0"/>
              <a:t> 2023</a:t>
            </a:r>
          </a:p>
          <a:p>
            <a:r>
              <a:rPr lang="en-US" sz="2800" dirty="0"/>
              <a:t>Syracuse University</a:t>
            </a:r>
          </a:p>
          <a:p>
            <a:r>
              <a:rPr lang="en-US" sz="2800" dirty="0"/>
              <a:t>Aug 14-16, 2023</a:t>
            </a:r>
          </a:p>
        </p:txBody>
      </p:sp>
    </p:spTree>
    <p:extLst>
      <p:ext uri="{BB962C8B-B14F-4D97-AF65-F5344CB8AC3E}">
        <p14:creationId xmlns:p14="http://schemas.microsoft.com/office/powerpoint/2010/main" val="1357128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359DA-C629-F5A0-39B1-B00C4AB2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80405"/>
          </a:xfrm>
        </p:spPr>
        <p:txBody>
          <a:bodyPr>
            <a:normAutofit fontScale="90000"/>
          </a:bodyPr>
          <a:lstStyle/>
          <a:p>
            <a:r>
              <a:rPr lang="en-US" dirty="0"/>
              <a:t>Feynman Diagrams (1)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A85FF9-264D-76CD-09AC-DADC1DB88CAC}"/>
              </a:ext>
            </a:extLst>
          </p:cNvPr>
          <p:cNvCxnSpPr>
            <a:cxnSpLocks/>
          </p:cNvCxnSpPr>
          <p:nvPr/>
        </p:nvCxnSpPr>
        <p:spPr>
          <a:xfrm flipV="1">
            <a:off x="1453661" y="1108520"/>
            <a:ext cx="1" cy="422548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EA2765-0B55-AED9-40E3-8BEC30C7A6F8}"/>
              </a:ext>
            </a:extLst>
          </p:cNvPr>
          <p:cNvCxnSpPr/>
          <p:nvPr/>
        </p:nvCxnSpPr>
        <p:spPr>
          <a:xfrm>
            <a:off x="1047721" y="5037992"/>
            <a:ext cx="7913077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D827EB8-46A7-D2EB-5B4F-FD1E56F2A3AC}"/>
              </a:ext>
            </a:extLst>
          </p:cNvPr>
          <p:cNvSpPr txBox="1"/>
          <p:nvPr/>
        </p:nvSpPr>
        <p:spPr>
          <a:xfrm>
            <a:off x="9053771" y="4749225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693EC-DBAA-4F02-2CE0-2257E2306826}"/>
              </a:ext>
            </a:extLst>
          </p:cNvPr>
          <p:cNvSpPr txBox="1"/>
          <p:nvPr/>
        </p:nvSpPr>
        <p:spPr>
          <a:xfrm>
            <a:off x="886038" y="58040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space</a:t>
            </a:r>
          </a:p>
        </p:txBody>
      </p:sp>
      <p:pic>
        <p:nvPicPr>
          <p:cNvPr id="32" name="Picture 31" descr="A black and white drawing of a stick figure with arms up&#10;&#10;Description automatically generated">
            <a:extLst>
              <a:ext uri="{FF2B5EF4-FFF2-40B4-BE49-F238E27FC236}">
                <a16:creationId xmlns:a16="http://schemas.microsoft.com/office/drawing/2014/main" id="{DBFE9BE3-3CF5-8B4F-9DCE-AF7FBC8E40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7387" r="4144" b="6621"/>
          <a:stretch/>
        </p:blipFill>
        <p:spPr>
          <a:xfrm rot="16200000">
            <a:off x="3372167" y="1175291"/>
            <a:ext cx="3903774" cy="377023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C2ED77-EA41-E16A-F427-F7542DA7665A}"/>
              </a:ext>
            </a:extLst>
          </p:cNvPr>
          <p:cNvCxnSpPr>
            <a:cxnSpLocks/>
          </p:cNvCxnSpPr>
          <p:nvPr/>
        </p:nvCxnSpPr>
        <p:spPr>
          <a:xfrm>
            <a:off x="4947138" y="3001108"/>
            <a:ext cx="1148862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D2EDC3D-0ED2-1DE1-52F3-859799CC2D26}"/>
              </a:ext>
            </a:extLst>
          </p:cNvPr>
          <p:cNvSpPr/>
          <p:nvPr/>
        </p:nvSpPr>
        <p:spPr>
          <a:xfrm>
            <a:off x="4419600" y="2450123"/>
            <a:ext cx="949565" cy="106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9CF0F0-C4DF-936E-98D6-1189D3D4DB3C}"/>
              </a:ext>
            </a:extLst>
          </p:cNvPr>
          <p:cNvSpPr/>
          <p:nvPr/>
        </p:nvSpPr>
        <p:spPr>
          <a:xfrm>
            <a:off x="5281246" y="2860430"/>
            <a:ext cx="949565" cy="568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lack background with a blue letter y and a wave&#10;&#10;Description automatically generated">
            <a:extLst>
              <a:ext uri="{FF2B5EF4-FFF2-40B4-BE49-F238E27FC236}">
                <a16:creationId xmlns:a16="http://schemas.microsoft.com/office/drawing/2014/main" id="{5A0FC009-3562-BB79-6806-73BB007D8D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8" t="41506" r="31695" b="44808"/>
          <a:stretch/>
        </p:blipFill>
        <p:spPr>
          <a:xfrm rot="216246">
            <a:off x="5177997" y="2845762"/>
            <a:ext cx="932248" cy="60650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FA4DB-FA2A-07BF-C83C-A2F96BCD6273}"/>
              </a:ext>
            </a:extLst>
          </p:cNvPr>
          <p:cNvCxnSpPr>
            <a:cxnSpLocks/>
          </p:cNvCxnSpPr>
          <p:nvPr/>
        </p:nvCxnSpPr>
        <p:spPr>
          <a:xfrm flipV="1">
            <a:off x="6067836" y="2610533"/>
            <a:ext cx="386028" cy="5107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F478C4-2338-274F-3BC0-E540985A7C0D}"/>
              </a:ext>
            </a:extLst>
          </p:cNvPr>
          <p:cNvCxnSpPr>
            <a:cxnSpLocks/>
          </p:cNvCxnSpPr>
          <p:nvPr/>
        </p:nvCxnSpPr>
        <p:spPr>
          <a:xfrm>
            <a:off x="6065491" y="3111295"/>
            <a:ext cx="159014" cy="5441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754541-885A-4949-4127-D37010D81FEC}"/>
              </a:ext>
            </a:extLst>
          </p:cNvPr>
          <p:cNvCxnSpPr>
            <a:cxnSpLocks/>
          </p:cNvCxnSpPr>
          <p:nvPr/>
        </p:nvCxnSpPr>
        <p:spPr>
          <a:xfrm flipH="1" flipV="1">
            <a:off x="4670755" y="2387596"/>
            <a:ext cx="489100" cy="6639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275A24-B6FB-C100-21C1-D4DBAB3A1302}"/>
              </a:ext>
            </a:extLst>
          </p:cNvPr>
          <p:cNvCxnSpPr>
            <a:cxnSpLocks/>
          </p:cNvCxnSpPr>
          <p:nvPr/>
        </p:nvCxnSpPr>
        <p:spPr>
          <a:xfrm flipH="1">
            <a:off x="4621661" y="3062641"/>
            <a:ext cx="531580" cy="544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A15B26-C38F-8164-77B2-8FF31EA3B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5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359DA-C629-F5A0-39B1-B00C4AB2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80405"/>
          </a:xfrm>
        </p:spPr>
        <p:txBody>
          <a:bodyPr>
            <a:normAutofit fontScale="90000"/>
          </a:bodyPr>
          <a:lstStyle/>
          <a:p>
            <a:r>
              <a:rPr lang="en-US" dirty="0"/>
              <a:t>Feynman Diagrams (1)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A85FF9-264D-76CD-09AC-DADC1DB88CAC}"/>
              </a:ext>
            </a:extLst>
          </p:cNvPr>
          <p:cNvCxnSpPr>
            <a:cxnSpLocks/>
          </p:cNvCxnSpPr>
          <p:nvPr/>
        </p:nvCxnSpPr>
        <p:spPr>
          <a:xfrm flipV="1">
            <a:off x="1453661" y="1108520"/>
            <a:ext cx="1" cy="422548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EA2765-0B55-AED9-40E3-8BEC30C7A6F8}"/>
              </a:ext>
            </a:extLst>
          </p:cNvPr>
          <p:cNvCxnSpPr/>
          <p:nvPr/>
        </p:nvCxnSpPr>
        <p:spPr>
          <a:xfrm>
            <a:off x="1047721" y="5037992"/>
            <a:ext cx="7913077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D827EB8-46A7-D2EB-5B4F-FD1E56F2A3AC}"/>
              </a:ext>
            </a:extLst>
          </p:cNvPr>
          <p:cNvSpPr txBox="1"/>
          <p:nvPr/>
        </p:nvSpPr>
        <p:spPr>
          <a:xfrm>
            <a:off x="9053771" y="4749225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693EC-DBAA-4F02-2CE0-2257E2306826}"/>
              </a:ext>
            </a:extLst>
          </p:cNvPr>
          <p:cNvSpPr txBox="1"/>
          <p:nvPr/>
        </p:nvSpPr>
        <p:spPr>
          <a:xfrm>
            <a:off x="886038" y="58040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space</a:t>
            </a:r>
          </a:p>
        </p:txBody>
      </p:sp>
      <p:pic>
        <p:nvPicPr>
          <p:cNvPr id="32" name="Picture 31" descr="A black and white drawing of a stick figure with arms up&#10;&#10;Description automatically generated">
            <a:extLst>
              <a:ext uri="{FF2B5EF4-FFF2-40B4-BE49-F238E27FC236}">
                <a16:creationId xmlns:a16="http://schemas.microsoft.com/office/drawing/2014/main" id="{DBFE9BE3-3CF5-8B4F-9DCE-AF7FBC8E40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7387" r="4144" b="6621"/>
          <a:stretch/>
        </p:blipFill>
        <p:spPr>
          <a:xfrm rot="16200000">
            <a:off x="3372167" y="1175291"/>
            <a:ext cx="3903774" cy="377023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C2ED77-EA41-E16A-F427-F7542DA7665A}"/>
              </a:ext>
            </a:extLst>
          </p:cNvPr>
          <p:cNvCxnSpPr>
            <a:cxnSpLocks/>
          </p:cNvCxnSpPr>
          <p:nvPr/>
        </p:nvCxnSpPr>
        <p:spPr>
          <a:xfrm>
            <a:off x="4947138" y="3001108"/>
            <a:ext cx="1148862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D2EDC3D-0ED2-1DE1-52F3-859799CC2D26}"/>
              </a:ext>
            </a:extLst>
          </p:cNvPr>
          <p:cNvSpPr/>
          <p:nvPr/>
        </p:nvSpPr>
        <p:spPr>
          <a:xfrm>
            <a:off x="4419600" y="2450123"/>
            <a:ext cx="949565" cy="106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9CF0F0-C4DF-936E-98D6-1189D3D4DB3C}"/>
              </a:ext>
            </a:extLst>
          </p:cNvPr>
          <p:cNvSpPr/>
          <p:nvPr/>
        </p:nvSpPr>
        <p:spPr>
          <a:xfrm>
            <a:off x="5281246" y="2860430"/>
            <a:ext cx="949565" cy="568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lack background with a blue letter y and a wave&#10;&#10;Description automatically generated">
            <a:extLst>
              <a:ext uri="{FF2B5EF4-FFF2-40B4-BE49-F238E27FC236}">
                <a16:creationId xmlns:a16="http://schemas.microsoft.com/office/drawing/2014/main" id="{5A0FC009-3562-BB79-6806-73BB007D8D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8" t="41506" r="31695" b="44808"/>
          <a:stretch/>
        </p:blipFill>
        <p:spPr>
          <a:xfrm rot="216246">
            <a:off x="5177997" y="2845762"/>
            <a:ext cx="932248" cy="60650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3FA4DB-FA2A-07BF-C83C-A2F96BCD6273}"/>
              </a:ext>
            </a:extLst>
          </p:cNvPr>
          <p:cNvCxnSpPr>
            <a:cxnSpLocks/>
          </p:cNvCxnSpPr>
          <p:nvPr/>
        </p:nvCxnSpPr>
        <p:spPr>
          <a:xfrm flipV="1">
            <a:off x="6067836" y="2610533"/>
            <a:ext cx="386028" cy="5107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F478C4-2338-274F-3BC0-E540985A7C0D}"/>
              </a:ext>
            </a:extLst>
          </p:cNvPr>
          <p:cNvCxnSpPr>
            <a:cxnSpLocks/>
          </p:cNvCxnSpPr>
          <p:nvPr/>
        </p:nvCxnSpPr>
        <p:spPr>
          <a:xfrm>
            <a:off x="6065491" y="3111295"/>
            <a:ext cx="159014" cy="5441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754541-885A-4949-4127-D37010D81FEC}"/>
              </a:ext>
            </a:extLst>
          </p:cNvPr>
          <p:cNvCxnSpPr>
            <a:cxnSpLocks/>
          </p:cNvCxnSpPr>
          <p:nvPr/>
        </p:nvCxnSpPr>
        <p:spPr>
          <a:xfrm flipH="1" flipV="1">
            <a:off x="4670755" y="2387596"/>
            <a:ext cx="489100" cy="6639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275A24-B6FB-C100-21C1-D4DBAB3A1302}"/>
              </a:ext>
            </a:extLst>
          </p:cNvPr>
          <p:cNvCxnSpPr>
            <a:cxnSpLocks/>
          </p:cNvCxnSpPr>
          <p:nvPr/>
        </p:nvCxnSpPr>
        <p:spPr>
          <a:xfrm flipH="1">
            <a:off x="4621661" y="3062641"/>
            <a:ext cx="531580" cy="544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0C0A1BF2-9E6E-868B-63BC-630FACE172FA}"/>
              </a:ext>
            </a:extLst>
          </p:cNvPr>
          <p:cNvSpPr/>
          <p:nvPr/>
        </p:nvSpPr>
        <p:spPr>
          <a:xfrm>
            <a:off x="3438937" y="108282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4C198F-387D-D2F4-5ED7-727CD4F6077F}"/>
              </a:ext>
            </a:extLst>
          </p:cNvPr>
          <p:cNvSpPr/>
          <p:nvPr/>
        </p:nvSpPr>
        <p:spPr>
          <a:xfrm>
            <a:off x="3298263" y="38521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601941-616B-0CF7-356D-69572FBF5CB3}"/>
              </a:ext>
            </a:extLst>
          </p:cNvPr>
          <p:cNvSpPr/>
          <p:nvPr/>
        </p:nvSpPr>
        <p:spPr>
          <a:xfrm>
            <a:off x="5803650" y="4302409"/>
            <a:ext cx="914400" cy="6639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915E66B-E6C3-CFB6-7799-0568E9CE96D8}"/>
              </a:ext>
            </a:extLst>
          </p:cNvPr>
          <p:cNvSpPr/>
          <p:nvPr/>
        </p:nvSpPr>
        <p:spPr>
          <a:xfrm>
            <a:off x="6453864" y="120782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F43568-9173-94A2-41F0-B33481AB3D1A}"/>
              </a:ext>
            </a:extLst>
          </p:cNvPr>
          <p:cNvSpPr txBox="1"/>
          <p:nvPr/>
        </p:nvSpPr>
        <p:spPr>
          <a:xfrm>
            <a:off x="2657598" y="5811001"/>
            <a:ext cx="632583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/>
              <a:t>Whallah</a:t>
            </a:r>
            <a:r>
              <a:rPr lang="en-US" sz="3600" dirty="0"/>
              <a:t>, a Feynman diagram  </a:t>
            </a:r>
            <a:r>
              <a:rPr lang="en-US" sz="3600" dirty="0">
                <a:sym typeface="Wingdings" panose="05000000000000000000" pitchFamily="2" charset="2"/>
              </a:rPr>
              <a:t> </a:t>
            </a:r>
            <a:endParaRPr lang="en-US" sz="360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5884E95-9A7E-E875-1B78-E6B2A6B96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84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359DA-C629-F5A0-39B1-B00C4AB2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80405"/>
          </a:xfrm>
        </p:spPr>
        <p:txBody>
          <a:bodyPr>
            <a:normAutofit fontScale="90000"/>
          </a:bodyPr>
          <a:lstStyle/>
          <a:p>
            <a:r>
              <a:rPr lang="en-US" dirty="0"/>
              <a:t>Feynman Diagrams (2)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A85FF9-264D-76CD-09AC-DADC1DB88CAC}"/>
              </a:ext>
            </a:extLst>
          </p:cNvPr>
          <p:cNvCxnSpPr>
            <a:cxnSpLocks/>
          </p:cNvCxnSpPr>
          <p:nvPr/>
        </p:nvCxnSpPr>
        <p:spPr>
          <a:xfrm flipV="1">
            <a:off x="1453661" y="1108520"/>
            <a:ext cx="1" cy="422548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EA2765-0B55-AED9-40E3-8BEC30C7A6F8}"/>
              </a:ext>
            </a:extLst>
          </p:cNvPr>
          <p:cNvCxnSpPr/>
          <p:nvPr/>
        </p:nvCxnSpPr>
        <p:spPr>
          <a:xfrm>
            <a:off x="1047721" y="5037992"/>
            <a:ext cx="7913077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D827EB8-46A7-D2EB-5B4F-FD1E56F2A3AC}"/>
              </a:ext>
            </a:extLst>
          </p:cNvPr>
          <p:cNvSpPr txBox="1"/>
          <p:nvPr/>
        </p:nvSpPr>
        <p:spPr>
          <a:xfrm>
            <a:off x="9053771" y="4749225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693EC-DBAA-4F02-2CE0-2257E2306826}"/>
              </a:ext>
            </a:extLst>
          </p:cNvPr>
          <p:cNvSpPr txBox="1"/>
          <p:nvPr/>
        </p:nvSpPr>
        <p:spPr>
          <a:xfrm>
            <a:off x="886038" y="58040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space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E71A0B9-4061-0D06-7D52-6715F7E161A6}"/>
              </a:ext>
            </a:extLst>
          </p:cNvPr>
          <p:cNvSpPr/>
          <p:nvPr/>
        </p:nvSpPr>
        <p:spPr>
          <a:xfrm>
            <a:off x="477" y="2235178"/>
            <a:ext cx="2717799" cy="1236093"/>
          </a:xfrm>
          <a:prstGeom prst="wedgeRoundRectCallout">
            <a:avLst>
              <a:gd name="adj1" fmla="val 116233"/>
              <a:gd name="adj2" fmla="val -747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Electron and positron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move toward each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other and “annihilate”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at point </a:t>
            </a:r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into a photon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E0096C-4342-44C0-4D04-6EB2DC960315}"/>
              </a:ext>
            </a:extLst>
          </p:cNvPr>
          <p:cNvSpPr txBox="1"/>
          <p:nvPr/>
        </p:nvSpPr>
        <p:spPr>
          <a:xfrm>
            <a:off x="4607317" y="2805385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D68CA3-FD7D-8383-950C-9F37CA6421F5}"/>
              </a:ext>
            </a:extLst>
          </p:cNvPr>
          <p:cNvSpPr txBox="1"/>
          <p:nvPr/>
        </p:nvSpPr>
        <p:spPr>
          <a:xfrm>
            <a:off x="6110974" y="282115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34A6F2E5-3CBE-FC05-D54F-57B1EEB1F969}"/>
              </a:ext>
            </a:extLst>
          </p:cNvPr>
          <p:cNvSpPr/>
          <p:nvPr/>
        </p:nvSpPr>
        <p:spPr>
          <a:xfrm>
            <a:off x="94760" y="3603087"/>
            <a:ext cx="2115039" cy="123609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All of the energy &amp; momentum of the e</a:t>
            </a:r>
            <a:r>
              <a:rPr lang="en-US" baseline="30000" dirty="0">
                <a:solidFill>
                  <a:srgbClr val="0000FF"/>
                </a:solidFill>
              </a:rPr>
              <a:t>+</a:t>
            </a:r>
            <a:r>
              <a:rPr lang="en-US" dirty="0">
                <a:solidFill>
                  <a:srgbClr val="0000FF"/>
                </a:solidFill>
              </a:rPr>
              <a:t> and e</a:t>
            </a:r>
            <a:r>
              <a:rPr lang="en-US" baseline="30000" dirty="0">
                <a:solidFill>
                  <a:srgbClr val="0000FF"/>
                </a:solidFill>
                <a:latin typeface="Symbol" panose="05050102010706020507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went into the photon!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with Corners Rounded 20">
                <a:extLst>
                  <a:ext uri="{FF2B5EF4-FFF2-40B4-BE49-F238E27FC236}">
                    <a16:creationId xmlns:a16="http://schemas.microsoft.com/office/drawing/2014/main" id="{81ED1938-ECBA-E556-6392-5B15B0A022A3}"/>
                  </a:ext>
                </a:extLst>
              </p:cNvPr>
              <p:cNvSpPr/>
              <p:nvPr/>
            </p:nvSpPr>
            <p:spPr>
              <a:xfrm>
                <a:off x="9115672" y="1656259"/>
                <a:ext cx="2797838" cy="1008556"/>
              </a:xfrm>
              <a:prstGeom prst="wedgeRoundRectCallout">
                <a:avLst>
                  <a:gd name="adj1" fmla="val -142836"/>
                  <a:gd name="adj2" fmla="val 64869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FF"/>
                    </a:solidFill>
                  </a:rPr>
                  <a:t>At some later time, point </a:t>
                </a:r>
                <a:r>
                  <a:rPr lang="en-US" b="1" dirty="0">
                    <a:solidFill>
                      <a:srgbClr val="0000FF"/>
                    </a:solidFill>
                  </a:rPr>
                  <a:t>B</a:t>
                </a:r>
                <a:r>
                  <a:rPr lang="en-US" dirty="0">
                    <a:solidFill>
                      <a:srgbClr val="0000FF"/>
                    </a:solidFill>
                  </a:rPr>
                  <a:t>, the photon “converts” into a “new”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Speech Bubble: Rectangle with Corners Rounded 20">
                <a:extLst>
                  <a:ext uri="{FF2B5EF4-FFF2-40B4-BE49-F238E27FC236}">
                    <a16:creationId xmlns:a16="http://schemas.microsoft.com/office/drawing/2014/main" id="{81ED1938-ECBA-E556-6392-5B15B0A02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672" y="1656259"/>
                <a:ext cx="2797838" cy="1008556"/>
              </a:xfrm>
              <a:prstGeom prst="wedgeRoundRectCallout">
                <a:avLst>
                  <a:gd name="adj1" fmla="val -142836"/>
                  <a:gd name="adj2" fmla="val 64869"/>
                  <a:gd name="adj3" fmla="val 16667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Alternate Process 21">
                <a:extLst>
                  <a:ext uri="{FF2B5EF4-FFF2-40B4-BE49-F238E27FC236}">
                    <a16:creationId xmlns:a16="http://schemas.microsoft.com/office/drawing/2014/main" id="{9103B8A8-1B1E-4B99-B703-A573D8FEAF53}"/>
                  </a:ext>
                </a:extLst>
              </p:cNvPr>
              <p:cNvSpPr/>
              <p:nvPr/>
            </p:nvSpPr>
            <p:spPr>
              <a:xfrm>
                <a:off x="9010672" y="2780919"/>
                <a:ext cx="3086567" cy="1017638"/>
              </a:xfrm>
              <a:prstGeom prst="flowChartAlternateProcess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FF"/>
                    </a:solidFill>
                  </a:rPr>
                  <a:t>All of the energy &amp; momentum of the photon went into the new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Flowchart: Alternate Process 21">
                <a:extLst>
                  <a:ext uri="{FF2B5EF4-FFF2-40B4-BE49-F238E27FC236}">
                    <a16:creationId xmlns:a16="http://schemas.microsoft.com/office/drawing/2014/main" id="{9103B8A8-1B1E-4B99-B703-A573D8FEA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672" y="2780919"/>
                <a:ext cx="3086567" cy="1017638"/>
              </a:xfrm>
              <a:prstGeom prst="flowChartAlternateProcess">
                <a:avLst/>
              </a:prstGeom>
              <a:blipFill>
                <a:blip r:embed="rId3"/>
                <a:stretch>
                  <a:fillRect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C5DE90B8-541E-88B9-6215-421F17245D6C}"/>
              </a:ext>
            </a:extLst>
          </p:cNvPr>
          <p:cNvSpPr txBox="1"/>
          <p:nvPr/>
        </p:nvSpPr>
        <p:spPr>
          <a:xfrm>
            <a:off x="1928010" y="5589336"/>
            <a:ext cx="8586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 What kind of interaction does this represent?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ELECTROMAGNETIC INTERACTION </a:t>
            </a:r>
            <a:r>
              <a:rPr lang="en-US" sz="2400" dirty="0">
                <a:solidFill>
                  <a:srgbClr val="FF0000"/>
                </a:solidFill>
              </a:rPr>
              <a:t>(how do we know this?)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/>
              <a:t>A detail</a:t>
            </a:r>
            <a:r>
              <a:rPr lang="en-US" sz="2400" dirty="0"/>
              <a:t>: Antiparticles have their arrows drawn backward in time.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946C1E-DD0B-0770-E664-A65F04D99F8E}"/>
              </a:ext>
            </a:extLst>
          </p:cNvPr>
          <p:cNvSpPr/>
          <p:nvPr/>
        </p:nvSpPr>
        <p:spPr>
          <a:xfrm>
            <a:off x="3915508" y="3471271"/>
            <a:ext cx="2942492" cy="81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lack background with a blue letter y and a wave&#10;&#10;Description automatically generated">
            <a:extLst>
              <a:ext uri="{FF2B5EF4-FFF2-40B4-BE49-F238E27FC236}">
                <a16:creationId xmlns:a16="http://schemas.microsoft.com/office/drawing/2014/main" id="{3E30D7C4-EA61-1762-277B-07FB7D8D4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574" y="637562"/>
            <a:ext cx="4431323" cy="4431323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5331916-3AA8-FFCD-CEC7-4AA5B4C081A5}"/>
              </a:ext>
            </a:extLst>
          </p:cNvPr>
          <p:cNvSpPr/>
          <p:nvPr/>
        </p:nvSpPr>
        <p:spPr>
          <a:xfrm>
            <a:off x="4672010" y="4027656"/>
            <a:ext cx="2203921" cy="953179"/>
          </a:xfrm>
          <a:prstGeom prst="wedgeRectCallout">
            <a:avLst>
              <a:gd name="adj1" fmla="val -3689"/>
              <a:gd name="adj2" fmla="val -16251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“mediator” of 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interaction (one of the force carriers)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56B3F-8762-BEC1-A45D-2555EE07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1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  <p:bldP spid="25" grpId="0" build="p" bldLvl="2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black background with a blue letter y and a wave&#10;&#10;Description automatically generated">
            <a:extLst>
              <a:ext uri="{FF2B5EF4-FFF2-40B4-BE49-F238E27FC236}">
                <a16:creationId xmlns:a16="http://schemas.microsoft.com/office/drawing/2014/main" id="{51902847-8CF3-C4B2-34CD-628E2CDD4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96" y="902677"/>
            <a:ext cx="4431323" cy="4431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D359DA-C629-F5A0-39B1-B00C4AB2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80405"/>
          </a:xfrm>
        </p:spPr>
        <p:txBody>
          <a:bodyPr>
            <a:normAutofit fontScale="90000"/>
          </a:bodyPr>
          <a:lstStyle/>
          <a:p>
            <a:r>
              <a:rPr lang="en-US" dirty="0"/>
              <a:t>Key parts of the Feynman rules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A85FF9-264D-76CD-09AC-DADC1DB88CAC}"/>
              </a:ext>
            </a:extLst>
          </p:cNvPr>
          <p:cNvCxnSpPr>
            <a:cxnSpLocks/>
          </p:cNvCxnSpPr>
          <p:nvPr/>
        </p:nvCxnSpPr>
        <p:spPr>
          <a:xfrm flipV="1">
            <a:off x="1453661" y="1108520"/>
            <a:ext cx="1" cy="422548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EA2765-0B55-AED9-40E3-8BEC30C7A6F8}"/>
              </a:ext>
            </a:extLst>
          </p:cNvPr>
          <p:cNvCxnSpPr/>
          <p:nvPr/>
        </p:nvCxnSpPr>
        <p:spPr>
          <a:xfrm>
            <a:off x="1047721" y="5037992"/>
            <a:ext cx="7913077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D827EB8-46A7-D2EB-5B4F-FD1E56F2A3AC}"/>
              </a:ext>
            </a:extLst>
          </p:cNvPr>
          <p:cNvSpPr txBox="1"/>
          <p:nvPr/>
        </p:nvSpPr>
        <p:spPr>
          <a:xfrm>
            <a:off x="9053771" y="4749225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693EC-DBAA-4F02-2CE0-2257E2306826}"/>
              </a:ext>
            </a:extLst>
          </p:cNvPr>
          <p:cNvSpPr txBox="1"/>
          <p:nvPr/>
        </p:nvSpPr>
        <p:spPr>
          <a:xfrm>
            <a:off x="886038" y="58040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900431-0834-8C4A-FCB7-3C14C8BBE1D5}"/>
                  </a:ext>
                </a:extLst>
              </p:cNvPr>
              <p:cNvSpPr txBox="1"/>
              <p:nvPr/>
            </p:nvSpPr>
            <p:spPr>
              <a:xfrm>
                <a:off x="3150100" y="2834235"/>
                <a:ext cx="41351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900431-0834-8C4A-FCB7-3C14C8BBE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100" y="2834235"/>
                <a:ext cx="413510" cy="369332"/>
              </a:xfrm>
              <a:prstGeom prst="rect">
                <a:avLst/>
              </a:prstGeom>
              <a:blipFill>
                <a:blip r:embed="rId3"/>
                <a:stretch>
                  <a:fillRect l="-19118" r="-147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763FB-9CC2-72D3-AAC4-1DF7AD5CBFB6}"/>
                  </a:ext>
                </a:extLst>
              </p:cNvPr>
              <p:cNvSpPr txBox="1"/>
              <p:nvPr/>
            </p:nvSpPr>
            <p:spPr>
              <a:xfrm>
                <a:off x="5754696" y="2812703"/>
                <a:ext cx="41351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763FB-9CC2-72D3-AAC4-1DF7AD5CB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696" y="2812703"/>
                <a:ext cx="413510" cy="369332"/>
              </a:xfrm>
              <a:prstGeom prst="rect">
                <a:avLst/>
              </a:prstGeom>
              <a:blipFill>
                <a:blip r:embed="rId4"/>
                <a:stretch>
                  <a:fillRect l="-17647" r="-2941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EB15CE-9C44-47AB-FE63-3738938BE529}"/>
                  </a:ext>
                </a:extLst>
              </p:cNvPr>
              <p:cNvSpPr txBox="1"/>
              <p:nvPr/>
            </p:nvSpPr>
            <p:spPr>
              <a:xfrm>
                <a:off x="4056288" y="3506052"/>
                <a:ext cx="1500795" cy="8202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</m:sub>
                            <m:sup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EB15CE-9C44-47AB-FE63-3738938BE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288" y="3506052"/>
                <a:ext cx="1500795" cy="8202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FE7AAB-71E2-65FF-FA49-13ACCB9F5827}"/>
                  </a:ext>
                </a:extLst>
              </p:cNvPr>
              <p:cNvSpPr txBox="1"/>
              <p:nvPr/>
            </p:nvSpPr>
            <p:spPr>
              <a:xfrm>
                <a:off x="7884045" y="2961738"/>
                <a:ext cx="388449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i="1" dirty="0">
                    <a:solidFill>
                      <a:srgbClr val="0000FF"/>
                    </a:solidFill>
                    <a:latin typeface="+mj-lt"/>
                  </a:rPr>
                  <a:t> carried by the photon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⇒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b="0" i="1" dirty="0">
                  <a:solidFill>
                    <a:srgbClr val="0000FF"/>
                  </a:solidFill>
                  <a:latin typeface="+mj-lt"/>
                </a:endParaRPr>
              </a:p>
              <a:p>
                <a:r>
                  <a:rPr lang="en-US" sz="2000" i="1" dirty="0">
                    <a:latin typeface="+mj-lt"/>
                  </a:rPr>
                  <a:t>   This is a “virtual photon”, so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000" i="1" dirty="0">
                    <a:latin typeface="+mj-lt"/>
                  </a:rPr>
                  <a:t>             </a:t>
                </a:r>
                <a:br>
                  <a:rPr lang="en-US" sz="2000" i="1" dirty="0">
                    <a:latin typeface="+mj-lt"/>
                  </a:rPr>
                </a:br>
                <a:r>
                  <a:rPr lang="en-US" sz="2000" i="1" dirty="0">
                    <a:latin typeface="+mj-lt"/>
                  </a:rPr>
                  <a:t>               needn’t be zero!</a:t>
                </a:r>
                <a:endParaRPr lang="en-US" sz="2000" b="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FE7AAB-71E2-65FF-FA49-13ACCB9F5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045" y="2961738"/>
                <a:ext cx="3884496" cy="1323439"/>
              </a:xfrm>
              <a:prstGeom prst="rect">
                <a:avLst/>
              </a:prstGeom>
              <a:blipFill>
                <a:blip r:embed="rId6"/>
                <a:stretch>
                  <a:fillRect t="-5530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163F7B9A-5EAB-EF77-E863-630C7A92A315}"/>
              </a:ext>
            </a:extLst>
          </p:cNvPr>
          <p:cNvGrpSpPr/>
          <p:nvPr/>
        </p:nvGrpSpPr>
        <p:grpSpPr>
          <a:xfrm>
            <a:off x="8298564" y="993255"/>
            <a:ext cx="2738239" cy="1617237"/>
            <a:chOff x="8973207" y="1674421"/>
            <a:chExt cx="2738239" cy="16172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52B160A-FD02-2982-1242-1E402AFA3F60}"/>
                    </a:ext>
                  </a:extLst>
                </p:cNvPr>
                <p:cNvSpPr txBox="1"/>
                <p:nvPr/>
              </p:nvSpPr>
              <p:spPr>
                <a:xfrm>
                  <a:off x="9851160" y="2676105"/>
                  <a:ext cx="1452321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strength</m:t>
                        </m:r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000" b="0" i="0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EM</m:t>
                        </m:r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force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52B160A-FD02-2982-1242-1E402AFA3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1160" y="2676105"/>
                  <a:ext cx="1452321" cy="615553"/>
                </a:xfrm>
                <a:prstGeom prst="rect">
                  <a:avLst/>
                </a:prstGeom>
                <a:blipFill>
                  <a:blip r:embed="rId7"/>
                  <a:stretch>
                    <a:fillRect l="-5021" r="-1255" b="-29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E3310BE-5691-E91F-596B-7E36B482C9C5}"/>
                    </a:ext>
                  </a:extLst>
                </p:cNvPr>
                <p:cNvSpPr txBox="1"/>
                <p:nvPr/>
              </p:nvSpPr>
              <p:spPr>
                <a:xfrm>
                  <a:off x="8973207" y="1674421"/>
                  <a:ext cx="2738239" cy="100168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ℏ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E3310BE-5691-E91F-596B-7E36B482C9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3207" y="1674421"/>
                  <a:ext cx="2738239" cy="100168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FA17D76-A6D3-A693-1414-43B9EAB1C9B6}"/>
                  </a:ext>
                </a:extLst>
              </p:cNvPr>
              <p:cNvSpPr txBox="1"/>
              <p:nvPr/>
            </p:nvSpPr>
            <p:spPr>
              <a:xfrm>
                <a:off x="1669021" y="5494253"/>
                <a:ext cx="3170548" cy="10863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FA17D76-A6D3-A693-1414-43B9EAB1C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21" y="5494253"/>
                <a:ext cx="3170548" cy="10863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A171AF-C1C1-BDC3-F2A5-9E0F3EC3D928}"/>
                  </a:ext>
                </a:extLst>
              </p:cNvPr>
              <p:cNvSpPr txBox="1"/>
              <p:nvPr/>
            </p:nvSpPr>
            <p:spPr>
              <a:xfrm>
                <a:off x="5841324" y="5835520"/>
                <a:ext cx="1253805" cy="531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  <m:sup/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A171AF-C1C1-BDC3-F2A5-9E0F3EC3D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324" y="5835520"/>
                <a:ext cx="1253805" cy="5312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598559C-541B-5AEE-F572-DF7734EFA41D}"/>
                  </a:ext>
                </a:extLst>
              </p:cNvPr>
              <p:cNvSpPr txBox="1"/>
              <p:nvPr/>
            </p:nvSpPr>
            <p:spPr>
              <a:xfrm>
                <a:off x="8298564" y="5677140"/>
                <a:ext cx="3221266" cy="80182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598559C-541B-5AEE-F572-DF7734EFA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564" y="5677140"/>
                <a:ext cx="3221266" cy="8018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74467-3125-211C-C7AA-D12A9D83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7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12" grpId="0"/>
      <p:bldP spid="24" grpId="0" animBg="1"/>
      <p:bldP spid="26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359DA-C629-F5A0-39B1-B00C4AB2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80405"/>
          </a:xfrm>
        </p:spPr>
        <p:txBody>
          <a:bodyPr>
            <a:normAutofit fontScale="90000"/>
          </a:bodyPr>
          <a:lstStyle/>
          <a:p>
            <a:r>
              <a:rPr lang="en-US" dirty="0"/>
              <a:t>Collision in the “center of mass”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A85FF9-264D-76CD-09AC-DADC1DB88CAC}"/>
              </a:ext>
            </a:extLst>
          </p:cNvPr>
          <p:cNvCxnSpPr>
            <a:cxnSpLocks/>
          </p:cNvCxnSpPr>
          <p:nvPr/>
        </p:nvCxnSpPr>
        <p:spPr>
          <a:xfrm flipV="1">
            <a:off x="4689231" y="1371600"/>
            <a:ext cx="1312984" cy="1373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EA2765-0B55-AED9-40E3-8BEC30C7A6F8}"/>
              </a:ext>
            </a:extLst>
          </p:cNvPr>
          <p:cNvCxnSpPr>
            <a:cxnSpLocks/>
          </p:cNvCxnSpPr>
          <p:nvPr/>
        </p:nvCxnSpPr>
        <p:spPr>
          <a:xfrm>
            <a:off x="1111891" y="3009900"/>
            <a:ext cx="2900322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FE7AAB-71E2-65FF-FA49-13ACCB9F5827}"/>
                  </a:ext>
                </a:extLst>
              </p:cNvPr>
              <p:cNvSpPr txBox="1"/>
              <p:nvPr/>
            </p:nvSpPr>
            <p:spPr>
              <a:xfrm>
                <a:off x="283346" y="5484927"/>
                <a:ext cx="422013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Can show that for moderately high energy</a:t>
                </a:r>
              </a:p>
              <a:p>
                <a:r>
                  <a:rPr lang="en-US" sz="2400" b="0" dirty="0">
                    <a:solidFill>
                      <a:srgbClr val="0000FF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</m:e>
                    </m:func>
                  </m:oMath>
                </a14:m>
                <a:endParaRPr lang="en-US" sz="2400" b="0" i="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FE7AAB-71E2-65FF-FA49-13ACCB9F5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46" y="5484927"/>
                <a:ext cx="4220134" cy="1200329"/>
              </a:xfrm>
              <a:prstGeom prst="rect">
                <a:avLst/>
              </a:prstGeom>
              <a:blipFill>
                <a:blip r:embed="rId2"/>
                <a:stretch>
                  <a:fillRect l="-2165" t="-4061" b="-6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598559C-541B-5AEE-F572-DF7734EFA41D}"/>
                  </a:ext>
                </a:extLst>
              </p:cNvPr>
              <p:cNvSpPr txBox="1"/>
              <p:nvPr/>
            </p:nvSpPr>
            <p:spPr>
              <a:xfrm>
                <a:off x="5677878" y="5685317"/>
                <a:ext cx="5617307" cy="9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598559C-541B-5AEE-F572-DF7734EFA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878" y="5685317"/>
                <a:ext cx="5617307" cy="9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BDE1A93-67D8-6385-C1CC-025007988095}"/>
              </a:ext>
            </a:extLst>
          </p:cNvPr>
          <p:cNvCxnSpPr>
            <a:cxnSpLocks/>
          </p:cNvCxnSpPr>
          <p:nvPr/>
        </p:nvCxnSpPr>
        <p:spPr>
          <a:xfrm flipH="1">
            <a:off x="4900246" y="3004038"/>
            <a:ext cx="2767591" cy="586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3A4F21-FFBC-EE4A-36E1-881D3A2157CC}"/>
                  </a:ext>
                </a:extLst>
              </p:cNvPr>
              <p:cNvSpPr txBox="1"/>
              <p:nvPr/>
            </p:nvSpPr>
            <p:spPr>
              <a:xfrm>
                <a:off x="553400" y="2738380"/>
                <a:ext cx="7063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3A4F21-FFBC-EE4A-36E1-881D3A215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00" y="2738380"/>
                <a:ext cx="70631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E3655D-1781-2460-7205-AD87BAC5511C}"/>
                  </a:ext>
                </a:extLst>
              </p:cNvPr>
              <p:cNvSpPr txBox="1"/>
              <p:nvPr/>
            </p:nvSpPr>
            <p:spPr>
              <a:xfrm>
                <a:off x="7758696" y="2829931"/>
                <a:ext cx="7063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E3655D-1781-2460-7205-AD87BAC55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696" y="2829931"/>
                <a:ext cx="70631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2464CE-25B6-46AB-35AF-70D99059BC84}"/>
                  </a:ext>
                </a:extLst>
              </p:cNvPr>
              <p:cNvSpPr txBox="1"/>
              <p:nvPr/>
            </p:nvSpPr>
            <p:spPr>
              <a:xfrm>
                <a:off x="6009834" y="959047"/>
                <a:ext cx="7063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2464CE-25B6-46AB-35AF-70D99059B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834" y="959047"/>
                <a:ext cx="706315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F523C95-6D76-A065-1C67-55923B646040}"/>
              </a:ext>
            </a:extLst>
          </p:cNvPr>
          <p:cNvCxnSpPr>
            <a:cxnSpLocks/>
          </p:cNvCxnSpPr>
          <p:nvPr/>
        </p:nvCxnSpPr>
        <p:spPr>
          <a:xfrm flipH="1">
            <a:off x="2813538" y="3371263"/>
            <a:ext cx="1324708" cy="120073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340A4DD-B796-F6A3-F53E-00FD74FBBB1B}"/>
                  </a:ext>
                </a:extLst>
              </p:cNvPr>
              <p:cNvSpPr txBox="1"/>
              <p:nvPr/>
            </p:nvSpPr>
            <p:spPr>
              <a:xfrm>
                <a:off x="2326186" y="4126044"/>
                <a:ext cx="7063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340A4DD-B796-F6A3-F53E-00FD74FBB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186" y="4126044"/>
                <a:ext cx="70631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>
            <a:extLst>
              <a:ext uri="{FF2B5EF4-FFF2-40B4-BE49-F238E27FC236}">
                <a16:creationId xmlns:a16="http://schemas.microsoft.com/office/drawing/2014/main" id="{248D3695-ED35-994D-3CCC-7C320423B6E7}"/>
              </a:ext>
            </a:extLst>
          </p:cNvPr>
          <p:cNvSpPr/>
          <p:nvPr/>
        </p:nvSpPr>
        <p:spPr>
          <a:xfrm rot="842170">
            <a:off x="4600716" y="2370194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B5736A-E4B7-7569-80E8-393F590B92AA}"/>
                  </a:ext>
                </a:extLst>
              </p:cNvPr>
              <p:cNvSpPr txBox="1"/>
              <p:nvPr/>
            </p:nvSpPr>
            <p:spPr>
              <a:xfrm>
                <a:off x="5556189" y="2375554"/>
                <a:ext cx="251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B5736A-E4B7-7569-80E8-393F590B9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189" y="2375554"/>
                <a:ext cx="251094" cy="369332"/>
              </a:xfrm>
              <a:prstGeom prst="rect">
                <a:avLst/>
              </a:prstGeom>
              <a:blipFill>
                <a:blip r:embed="rId8"/>
                <a:stretch>
                  <a:fillRect l="-26190" r="-2381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F2AB489-A90B-189C-E15D-F0155B8DDEC2}"/>
              </a:ext>
            </a:extLst>
          </p:cNvPr>
          <p:cNvSpPr/>
          <p:nvPr/>
        </p:nvSpPr>
        <p:spPr>
          <a:xfrm>
            <a:off x="257908" y="949568"/>
            <a:ext cx="8430693" cy="38686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xplosion: 14 Points 38">
            <a:extLst>
              <a:ext uri="{FF2B5EF4-FFF2-40B4-BE49-F238E27FC236}">
                <a16:creationId xmlns:a16="http://schemas.microsoft.com/office/drawing/2014/main" id="{AAED3712-ABFF-9DFA-810A-BE5416C5E2BD}"/>
              </a:ext>
            </a:extLst>
          </p:cNvPr>
          <p:cNvSpPr/>
          <p:nvPr/>
        </p:nvSpPr>
        <p:spPr>
          <a:xfrm rot="530897">
            <a:off x="4074666" y="2813361"/>
            <a:ext cx="797174" cy="553215"/>
          </a:xfrm>
          <a:prstGeom prst="irregularSeal2">
            <a:avLst/>
          </a:prstGeom>
          <a:solidFill>
            <a:srgbClr val="FF00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A608921-B9E1-9516-0D20-13959329DF08}"/>
                  </a:ext>
                </a:extLst>
              </p:cNvPr>
              <p:cNvSpPr txBox="1"/>
              <p:nvPr/>
            </p:nvSpPr>
            <p:spPr>
              <a:xfrm>
                <a:off x="1445466" y="2538906"/>
                <a:ext cx="2442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A608921-B9E1-9516-0D20-13959329D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466" y="2538906"/>
                <a:ext cx="244233" cy="369332"/>
              </a:xfrm>
              <a:prstGeom prst="rect">
                <a:avLst/>
              </a:prstGeom>
              <a:blipFill>
                <a:blip r:embed="rId9"/>
                <a:stretch>
                  <a:fillRect l="-30000" t="-36066" r="-1025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BA3C6B7-E970-C27B-5F39-1530D5EEA0E6}"/>
                  </a:ext>
                </a:extLst>
              </p:cNvPr>
              <p:cNvSpPr txBox="1"/>
              <p:nvPr/>
            </p:nvSpPr>
            <p:spPr>
              <a:xfrm>
                <a:off x="7055988" y="2560220"/>
                <a:ext cx="4734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BA3C6B7-E970-C27B-5F39-1530D5EEA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988" y="2560220"/>
                <a:ext cx="473463" cy="369332"/>
              </a:xfrm>
              <a:prstGeom prst="rect">
                <a:avLst/>
              </a:prstGeom>
              <a:blipFill>
                <a:blip r:embed="rId10"/>
                <a:stretch>
                  <a:fillRect l="-2564" t="-37705" r="-974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1CECDFB-A31E-E86E-A30B-ACF7B63528A8}"/>
                  </a:ext>
                </a:extLst>
              </p:cNvPr>
              <p:cNvSpPr txBox="1"/>
              <p:nvPr/>
            </p:nvSpPr>
            <p:spPr>
              <a:xfrm>
                <a:off x="6328288" y="1299881"/>
                <a:ext cx="19983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1CECDFB-A31E-E86E-A30B-ACF7B6352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288" y="1299881"/>
                <a:ext cx="1998368" cy="369332"/>
              </a:xfrm>
              <a:prstGeom prst="rect">
                <a:avLst/>
              </a:prstGeom>
              <a:blipFill>
                <a:blip r:embed="rId11"/>
                <a:stretch>
                  <a:fillRect l="-4878" r="-5183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030D1CB-491E-DDC6-8429-C4C130075DF7}"/>
                  </a:ext>
                </a:extLst>
              </p:cNvPr>
              <p:cNvSpPr txBox="1"/>
              <p:nvPr/>
            </p:nvSpPr>
            <p:spPr>
              <a:xfrm>
                <a:off x="3317214" y="4325760"/>
                <a:ext cx="42609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180+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180+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030D1CB-491E-DDC6-8429-C4C130075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214" y="4325760"/>
                <a:ext cx="4260910" cy="369332"/>
              </a:xfrm>
              <a:prstGeom prst="rect">
                <a:avLst/>
              </a:prstGeom>
              <a:blipFill>
                <a:blip r:embed="rId12"/>
                <a:stretch>
                  <a:fillRect l="-2003" r="-2289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67DD2-7E60-61B2-10DC-3319095B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359DA-C629-F5A0-39B1-B00C4AB2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80405"/>
          </a:xfrm>
        </p:spPr>
        <p:txBody>
          <a:bodyPr>
            <a:normAutofit fontScale="90000"/>
          </a:bodyPr>
          <a:lstStyle/>
          <a:p>
            <a:r>
              <a:rPr lang="en-US" dirty="0"/>
              <a:t>Collision in the “center of mass”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598559C-541B-5AEE-F572-DF7734EFA41D}"/>
                  </a:ext>
                </a:extLst>
              </p:cNvPr>
              <p:cNvSpPr txBox="1"/>
              <p:nvPr/>
            </p:nvSpPr>
            <p:spPr>
              <a:xfrm>
                <a:off x="418977" y="4971099"/>
                <a:ext cx="4667047" cy="80182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598559C-541B-5AEE-F572-DF7734EFA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77" y="4971099"/>
                <a:ext cx="4667047" cy="8018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6AD02C7-F67A-79EB-9692-92CC323DCCF3}"/>
              </a:ext>
            </a:extLst>
          </p:cNvPr>
          <p:cNvGrpSpPr/>
          <p:nvPr/>
        </p:nvGrpSpPr>
        <p:grpSpPr>
          <a:xfrm>
            <a:off x="257908" y="949568"/>
            <a:ext cx="4771291" cy="3587263"/>
            <a:chOff x="257906" y="949568"/>
            <a:chExt cx="8753294" cy="386861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8A85FF9-264D-76CD-09AC-DADC1DB88C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9231" y="1371600"/>
              <a:ext cx="1312984" cy="13732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9EA2765-0B55-AED9-40E3-8BEC30C7A6F8}"/>
                </a:ext>
              </a:extLst>
            </p:cNvPr>
            <p:cNvCxnSpPr>
              <a:cxnSpLocks/>
            </p:cNvCxnSpPr>
            <p:nvPr/>
          </p:nvCxnSpPr>
          <p:spPr>
            <a:xfrm>
              <a:off x="1111891" y="3009900"/>
              <a:ext cx="29003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BDE1A93-67D8-6385-C1CC-0250079880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00246" y="3004038"/>
              <a:ext cx="2767591" cy="58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53A4F21-FFBC-EE4A-36E1-881D3A2157CC}"/>
                    </a:ext>
                  </a:extLst>
                </p:cNvPr>
                <p:cNvSpPr txBox="1"/>
                <p:nvPr/>
              </p:nvSpPr>
              <p:spPr>
                <a:xfrm>
                  <a:off x="553399" y="2738380"/>
                  <a:ext cx="706315" cy="365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sz="1600" dirty="0">
                      <a:solidFill>
                        <a:srgbClr val="0000FF"/>
                      </a:solidFill>
                    </a:rPr>
                    <a:t> 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53A4F21-FFBC-EE4A-36E1-881D3A2157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399" y="2738380"/>
                  <a:ext cx="706315" cy="365107"/>
                </a:xfrm>
                <a:prstGeom prst="rect">
                  <a:avLst/>
                </a:prstGeom>
                <a:blipFill>
                  <a:blip r:embed="rId3"/>
                  <a:stretch>
                    <a:fillRect t="-5455" r="-28571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5E3655D-1781-2460-7205-AD87BAC5511C}"/>
                    </a:ext>
                  </a:extLst>
                </p:cNvPr>
                <p:cNvSpPr txBox="1"/>
                <p:nvPr/>
              </p:nvSpPr>
              <p:spPr>
                <a:xfrm>
                  <a:off x="7758696" y="2829931"/>
                  <a:ext cx="706315" cy="365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sz="1600" dirty="0">
                      <a:solidFill>
                        <a:srgbClr val="0000FF"/>
                      </a:solidFill>
                    </a:rPr>
                    <a:t> 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5E3655D-1781-2460-7205-AD87BAC551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8696" y="2829931"/>
                  <a:ext cx="706315" cy="36510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32464CE-25B6-46AB-35AF-70D99059BC84}"/>
                    </a:ext>
                  </a:extLst>
                </p:cNvPr>
                <p:cNvSpPr txBox="1"/>
                <p:nvPr/>
              </p:nvSpPr>
              <p:spPr>
                <a:xfrm>
                  <a:off x="6009834" y="959047"/>
                  <a:ext cx="706315" cy="365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sz="1600" dirty="0">
                      <a:solidFill>
                        <a:srgbClr val="0000FF"/>
                      </a:solidFill>
                    </a:rPr>
                    <a:t> 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32464CE-25B6-46AB-35AF-70D99059BC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834" y="959047"/>
                  <a:ext cx="706315" cy="36510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F523C95-6D76-A065-1C67-55923B6460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3538" y="3371263"/>
              <a:ext cx="1324708" cy="12007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340A4DD-B796-F6A3-F53E-00FD74FBBB1B}"/>
                    </a:ext>
                  </a:extLst>
                </p:cNvPr>
                <p:cNvSpPr txBox="1"/>
                <p:nvPr/>
              </p:nvSpPr>
              <p:spPr>
                <a:xfrm>
                  <a:off x="2326186" y="4126044"/>
                  <a:ext cx="706315" cy="365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sz="1600" dirty="0">
                      <a:solidFill>
                        <a:srgbClr val="0000FF"/>
                      </a:solidFill>
                    </a:rPr>
                    <a:t> 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340A4DD-B796-F6A3-F53E-00FD74FBBB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6186" y="4126044"/>
                  <a:ext cx="706315" cy="3651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248D3695-ED35-994D-3CCC-7C320423B6E7}"/>
                </a:ext>
              </a:extLst>
            </p:cNvPr>
            <p:cNvSpPr/>
            <p:nvPr/>
          </p:nvSpPr>
          <p:spPr>
            <a:xfrm rot="842170">
              <a:off x="4600716" y="2370194"/>
              <a:ext cx="914400" cy="9144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7B5736A-E4B7-7569-80E8-393F590B92AA}"/>
                    </a:ext>
                  </a:extLst>
                </p:cNvPr>
                <p:cNvSpPr txBox="1"/>
                <p:nvPr/>
              </p:nvSpPr>
              <p:spPr>
                <a:xfrm>
                  <a:off x="5556189" y="2375554"/>
                  <a:ext cx="308082" cy="265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7B5736A-E4B7-7569-80E8-393F590B92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6189" y="2375554"/>
                  <a:ext cx="308082" cy="265532"/>
                </a:xfrm>
                <a:prstGeom prst="rect">
                  <a:avLst/>
                </a:prstGeom>
                <a:blipFill>
                  <a:blip r:embed="rId7"/>
                  <a:stretch>
                    <a:fillRect l="-28571" r="-25000"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F2AB489-A90B-189C-E15D-F0155B8DDEC2}"/>
                </a:ext>
              </a:extLst>
            </p:cNvPr>
            <p:cNvSpPr/>
            <p:nvPr/>
          </p:nvSpPr>
          <p:spPr>
            <a:xfrm>
              <a:off x="257906" y="949568"/>
              <a:ext cx="8753294" cy="3868616"/>
            </a:xfrm>
            <a:prstGeom prst="roundRect">
              <a:avLst>
                <a:gd name="adj" fmla="val 882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9" name="Explosion: 14 Points 38">
              <a:extLst>
                <a:ext uri="{FF2B5EF4-FFF2-40B4-BE49-F238E27FC236}">
                  <a16:creationId xmlns:a16="http://schemas.microsoft.com/office/drawing/2014/main" id="{AAED3712-ABFF-9DFA-810A-BE5416C5E2BD}"/>
                </a:ext>
              </a:extLst>
            </p:cNvPr>
            <p:cNvSpPr/>
            <p:nvPr/>
          </p:nvSpPr>
          <p:spPr>
            <a:xfrm rot="530897">
              <a:off x="4074666" y="2813361"/>
              <a:ext cx="797174" cy="553215"/>
            </a:xfrm>
            <a:prstGeom prst="irregularSeal2">
              <a:avLst/>
            </a:prstGeom>
            <a:solidFill>
              <a:srgbClr val="FF0000"/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A608921-B9E1-9516-0D20-13959329DF08}"/>
                    </a:ext>
                  </a:extLst>
                </p:cNvPr>
                <p:cNvSpPr txBox="1"/>
                <p:nvPr/>
              </p:nvSpPr>
              <p:spPr>
                <a:xfrm>
                  <a:off x="1445465" y="2538906"/>
                  <a:ext cx="298671" cy="265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A608921-B9E1-9516-0D20-13959329DF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5465" y="2538906"/>
                  <a:ext cx="298671" cy="265532"/>
                </a:xfrm>
                <a:prstGeom prst="rect">
                  <a:avLst/>
                </a:prstGeom>
                <a:blipFill>
                  <a:blip r:embed="rId8"/>
                  <a:stretch>
                    <a:fillRect l="-29630" t="-40000" r="-103704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BA3C6B7-E970-C27B-5F39-1530D5EEA0E6}"/>
                    </a:ext>
                  </a:extLst>
                </p:cNvPr>
                <p:cNvSpPr txBox="1"/>
                <p:nvPr/>
              </p:nvSpPr>
              <p:spPr>
                <a:xfrm>
                  <a:off x="7055988" y="2560220"/>
                  <a:ext cx="580990" cy="265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BA3C6B7-E970-C27B-5F39-1530D5EEA0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5988" y="2560220"/>
                  <a:ext cx="580990" cy="265532"/>
                </a:xfrm>
                <a:prstGeom prst="rect">
                  <a:avLst/>
                </a:prstGeom>
                <a:blipFill>
                  <a:blip r:embed="rId9"/>
                  <a:stretch>
                    <a:fillRect l="-1923" t="-40000" r="-10192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1CECDFB-A31E-E86E-A30B-ACF7B63528A8}"/>
                    </a:ext>
                  </a:extLst>
                </p:cNvPr>
                <p:cNvSpPr txBox="1"/>
                <p:nvPr/>
              </p:nvSpPr>
              <p:spPr>
                <a:xfrm>
                  <a:off x="6328287" y="1299881"/>
                  <a:ext cx="2442066" cy="265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1CECDFB-A31E-E86E-A30B-ACF7B63528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8287" y="1299881"/>
                  <a:ext cx="2442066" cy="265532"/>
                </a:xfrm>
                <a:prstGeom prst="rect">
                  <a:avLst/>
                </a:prstGeom>
                <a:blipFill>
                  <a:blip r:embed="rId10"/>
                  <a:stretch>
                    <a:fillRect l="-4587" r="-5505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8030D1CB-491E-DDC6-8429-C4C130075DF7}"/>
                    </a:ext>
                  </a:extLst>
                </p:cNvPr>
                <p:cNvSpPr txBox="1"/>
                <p:nvPr/>
              </p:nvSpPr>
              <p:spPr>
                <a:xfrm>
                  <a:off x="3317215" y="4325760"/>
                  <a:ext cx="5218914" cy="265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180+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180+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8030D1CB-491E-DDC6-8429-C4C130075D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7215" y="4325760"/>
                  <a:ext cx="5218914" cy="265532"/>
                </a:xfrm>
                <a:prstGeom prst="rect">
                  <a:avLst/>
                </a:prstGeom>
                <a:blipFill>
                  <a:blip r:embed="rId11"/>
                  <a:stretch>
                    <a:fillRect l="-2141" r="-1927" b="-317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3" descr="A line of small dots&#10;&#10;Description automatically generated">
            <a:extLst>
              <a:ext uri="{FF2B5EF4-FFF2-40B4-BE49-F238E27FC236}">
                <a16:creationId xmlns:a16="http://schemas.microsoft.com/office/drawing/2014/main" id="{B72E812B-A379-CB03-25F5-4B00FD5FBC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32" y="717670"/>
            <a:ext cx="5465136" cy="5055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E8AD1B-0B80-60E5-1E91-41C20A6BEEF9}"/>
              </a:ext>
            </a:extLst>
          </p:cNvPr>
          <p:cNvSpPr txBox="1"/>
          <p:nvPr/>
        </p:nvSpPr>
        <p:spPr>
          <a:xfrm>
            <a:off x="556399" y="6004171"/>
            <a:ext cx="3591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Predicts that scattering angle </a:t>
            </a:r>
            <a:br>
              <a:rPr lang="en-US" sz="2000" b="1" dirty="0"/>
            </a:br>
            <a:r>
              <a:rPr lang="en-US" sz="2000" b="1" dirty="0">
                <a:solidFill>
                  <a:srgbClr val="0000FF"/>
                </a:solidFill>
              </a:rPr>
              <a:t>strongly peaked</a:t>
            </a:r>
            <a:r>
              <a:rPr lang="en-US" sz="2000" b="1" dirty="0"/>
              <a:t> at small angles!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9FD275D-726D-BAC9-A7C1-5BB37E3AA188}"/>
              </a:ext>
            </a:extLst>
          </p:cNvPr>
          <p:cNvSpPr/>
          <p:nvPr/>
        </p:nvSpPr>
        <p:spPr>
          <a:xfrm>
            <a:off x="7950142" y="355627"/>
            <a:ext cx="1284599" cy="449556"/>
          </a:xfrm>
          <a:prstGeom prst="wedgeRoundRectCallout">
            <a:avLst>
              <a:gd name="adj1" fmla="val -128035"/>
              <a:gd name="adj2" fmla="val 11861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Log scale!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69CF6B-843C-34E9-2DEA-1E4BBE02E2D3}"/>
              </a:ext>
            </a:extLst>
          </p:cNvPr>
          <p:cNvSpPr txBox="1"/>
          <p:nvPr/>
        </p:nvSpPr>
        <p:spPr>
          <a:xfrm>
            <a:off x="6478187" y="5988782"/>
            <a:ext cx="53503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Precisely what Rutherford &amp; his students found!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F78A84-74B5-9023-AF86-C1280863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2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C394B-DD10-15E8-11BD-8C151E442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important detail I skipped</a:t>
            </a:r>
          </a:p>
        </p:txBody>
      </p:sp>
      <p:pic>
        <p:nvPicPr>
          <p:cNvPr id="5" name="Picture 4" descr="A black background with a blue and white symbol&#10;&#10;Description automatically generated with medium confidence">
            <a:extLst>
              <a:ext uri="{FF2B5EF4-FFF2-40B4-BE49-F238E27FC236}">
                <a16:creationId xmlns:a16="http://schemas.microsoft.com/office/drawing/2014/main" id="{856798E9-86D5-1D01-E6B7-1CB85E08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94" y="2045379"/>
            <a:ext cx="3892061" cy="3892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00DF5B-8A63-0013-FFD6-7F7E14DEC57C}"/>
              </a:ext>
            </a:extLst>
          </p:cNvPr>
          <p:cNvSpPr txBox="1"/>
          <p:nvPr/>
        </p:nvSpPr>
        <p:spPr>
          <a:xfrm>
            <a:off x="128954" y="671677"/>
            <a:ext cx="11606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Must include </a:t>
            </a:r>
            <a:r>
              <a:rPr lang="en-US" sz="2000" b="1" dirty="0">
                <a:solidFill>
                  <a:srgbClr val="FF0000"/>
                </a:solidFill>
              </a:rPr>
              <a:t>ALL possible diagrams</a:t>
            </a:r>
            <a:r>
              <a:rPr lang="en-US" sz="2000" dirty="0"/>
              <a:t>, so this one also needs to be computed and included in the calculation.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6A24118-C324-ECEC-878C-CA8F5CCFB3D8}"/>
              </a:ext>
            </a:extLst>
          </p:cNvPr>
          <p:cNvCxnSpPr>
            <a:cxnSpLocks/>
          </p:cNvCxnSpPr>
          <p:nvPr/>
        </p:nvCxnSpPr>
        <p:spPr>
          <a:xfrm flipV="1">
            <a:off x="902677" y="2045379"/>
            <a:ext cx="1" cy="422548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A4AAB1-E113-C4AF-BD12-6B1E3E767F30}"/>
              </a:ext>
            </a:extLst>
          </p:cNvPr>
          <p:cNvCxnSpPr>
            <a:cxnSpLocks/>
          </p:cNvCxnSpPr>
          <p:nvPr/>
        </p:nvCxnSpPr>
        <p:spPr>
          <a:xfrm flipV="1">
            <a:off x="496737" y="5937440"/>
            <a:ext cx="568132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13C0E2C-FBFD-2111-6120-EA81734D083F}"/>
              </a:ext>
            </a:extLst>
          </p:cNvPr>
          <p:cNvSpPr txBox="1"/>
          <p:nvPr/>
        </p:nvSpPr>
        <p:spPr>
          <a:xfrm>
            <a:off x="6289566" y="5645052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50B008-5C95-AC09-F991-97BBCD26EEB4}"/>
              </a:ext>
            </a:extLst>
          </p:cNvPr>
          <p:cNvSpPr txBox="1"/>
          <p:nvPr/>
        </p:nvSpPr>
        <p:spPr>
          <a:xfrm>
            <a:off x="335054" y="1517264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space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1B3042-8A0E-1758-9E92-CEDE170487A4}"/>
              </a:ext>
            </a:extLst>
          </p:cNvPr>
          <p:cNvSpPr txBox="1"/>
          <p:nvPr/>
        </p:nvSpPr>
        <p:spPr>
          <a:xfrm>
            <a:off x="5873262" y="2737350"/>
            <a:ext cx="5694251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/>
              <a:t>This represents the e</a:t>
            </a:r>
            <a:r>
              <a:rPr lang="en-US" sz="2200" baseline="30000" dirty="0">
                <a:latin typeface="Symbol" panose="05050102010706020507" pitchFamily="18" charset="2"/>
              </a:rPr>
              <a:t>-</a:t>
            </a:r>
            <a:r>
              <a:rPr lang="en-US" sz="2200" dirty="0"/>
              <a:t> “emitting” a photon, </a:t>
            </a:r>
            <a:br>
              <a:rPr lang="en-US" sz="2200" dirty="0"/>
            </a:br>
            <a:r>
              <a:rPr lang="en-US" sz="2200" dirty="0"/>
              <a:t>and the e</a:t>
            </a:r>
            <a:r>
              <a:rPr lang="en-US" sz="2200" baseline="30000" dirty="0"/>
              <a:t>+</a:t>
            </a:r>
            <a:r>
              <a:rPr lang="en-US" sz="2200" dirty="0"/>
              <a:t> “absorbing” it (or vice versa).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/>
              <a:t>In this case, there is </a:t>
            </a:r>
            <a:r>
              <a:rPr lang="en-US" sz="2200" dirty="0">
                <a:solidFill>
                  <a:srgbClr val="0000FF"/>
                </a:solidFill>
              </a:rPr>
              <a:t>no “annihilation”.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/>
              <a:t> There is “exchange” of energy &amp; momentum,</a:t>
            </a:r>
            <a:br>
              <a:rPr lang="en-US" sz="2200" dirty="0"/>
            </a:br>
            <a:r>
              <a:rPr lang="en-US" sz="2200" dirty="0"/>
              <a:t>(via the photon) which is synonymous with </a:t>
            </a:r>
            <a:br>
              <a:rPr lang="en-US" sz="2200" dirty="0"/>
            </a:br>
            <a:r>
              <a:rPr lang="en-US" sz="2200" dirty="0"/>
              <a:t>“force”.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02903C-810D-6C71-C3A1-25A75B1C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7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C396D-4AC1-7BEC-990A-ED72D8B89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Oh, and what about this?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EFD70-5D50-6B48-6EEB-1A4DC5C8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152AB3-68EA-B88C-1CD1-FE1F63263A94}"/>
              </a:ext>
            </a:extLst>
          </p:cNvPr>
          <p:cNvGrpSpPr/>
          <p:nvPr/>
        </p:nvGrpSpPr>
        <p:grpSpPr>
          <a:xfrm>
            <a:off x="1419236" y="1118871"/>
            <a:ext cx="7059955" cy="4081399"/>
            <a:chOff x="1627958" y="1595949"/>
            <a:chExt cx="7059955" cy="4081399"/>
          </a:xfrm>
        </p:grpSpPr>
        <p:pic>
          <p:nvPicPr>
            <p:cNvPr id="6" name="Picture 5" descr="A diagram of a diagram of a diagram&#10;&#10;Description automatically generated with medium confidence">
              <a:extLst>
                <a:ext uri="{FF2B5EF4-FFF2-40B4-BE49-F238E27FC236}">
                  <a16:creationId xmlns:a16="http://schemas.microsoft.com/office/drawing/2014/main" id="{0459D6D4-CA27-D6E3-F185-3DBB36DEF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9" b="77451"/>
            <a:stretch/>
          </p:blipFill>
          <p:spPr>
            <a:xfrm flipV="1">
              <a:off x="1627958" y="4412974"/>
              <a:ext cx="7059955" cy="1264374"/>
            </a:xfrm>
            <a:prstGeom prst="rect">
              <a:avLst/>
            </a:prstGeom>
          </p:spPr>
        </p:pic>
        <p:pic>
          <p:nvPicPr>
            <p:cNvPr id="8" name="Picture 7" descr="A diagram of a diagram of a diagram&#10;&#10;Description automatically generated with medium confidence">
              <a:extLst>
                <a:ext uri="{FF2B5EF4-FFF2-40B4-BE49-F238E27FC236}">
                  <a16:creationId xmlns:a16="http://schemas.microsoft.com/office/drawing/2014/main" id="{B3219F5D-6BB3-E3E0-3291-132266B2E5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9" b="49761"/>
            <a:stretch/>
          </p:blipFill>
          <p:spPr>
            <a:xfrm>
              <a:off x="1627958" y="1595949"/>
              <a:ext cx="7059955" cy="28170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EBCB45B-A557-BC1B-3DB9-397FC673F815}"/>
                    </a:ext>
                  </a:extLst>
                </p:cNvPr>
                <p:cNvSpPr txBox="1"/>
                <p:nvPr/>
              </p:nvSpPr>
              <p:spPr>
                <a:xfrm>
                  <a:off x="3081130" y="1724439"/>
                  <a:ext cx="553678" cy="49244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EBCB45B-A557-BC1B-3DB9-397FC673F8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1130" y="1724439"/>
                  <a:ext cx="553678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E85E3E7-81AE-0184-37F9-DA8D1C54B459}"/>
                    </a:ext>
                  </a:extLst>
                </p:cNvPr>
                <p:cNvSpPr txBox="1"/>
                <p:nvPr/>
              </p:nvSpPr>
              <p:spPr>
                <a:xfrm>
                  <a:off x="6980582" y="1694359"/>
                  <a:ext cx="553678" cy="49244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E85E3E7-81AE-0184-37F9-DA8D1C54B4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0582" y="1694359"/>
                  <a:ext cx="553678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BDEAA75-3FCC-599A-464D-E5B9BCB303D3}"/>
                    </a:ext>
                  </a:extLst>
                </p:cNvPr>
                <p:cNvSpPr txBox="1"/>
                <p:nvPr/>
              </p:nvSpPr>
              <p:spPr>
                <a:xfrm>
                  <a:off x="3081130" y="5143088"/>
                  <a:ext cx="553678" cy="49244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BDEAA75-3FCC-599A-464D-E5B9BCB303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1130" y="5143088"/>
                  <a:ext cx="553678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E503781-6ABD-4D44-3EA2-BFFB1BEF0D37}"/>
                    </a:ext>
                  </a:extLst>
                </p:cNvPr>
                <p:cNvSpPr txBox="1"/>
                <p:nvPr/>
              </p:nvSpPr>
              <p:spPr>
                <a:xfrm>
                  <a:off x="6980582" y="5143087"/>
                  <a:ext cx="553678" cy="49244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E503781-6ABD-4D44-3EA2-BFFB1BEF0D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0582" y="5143087"/>
                  <a:ext cx="553678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623EB26-A661-33B6-C97C-F3AACD898CA6}"/>
              </a:ext>
            </a:extLst>
          </p:cNvPr>
          <p:cNvSpPr txBox="1"/>
          <p:nvPr/>
        </p:nvSpPr>
        <p:spPr>
          <a:xfrm>
            <a:off x="833095" y="6031210"/>
            <a:ext cx="895039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Luckily: Every extra photon being exchanged is suppressed by ~100X!</a:t>
            </a:r>
          </a:p>
        </p:txBody>
      </p:sp>
    </p:spTree>
    <p:extLst>
      <p:ext uri="{BB962C8B-B14F-4D97-AF65-F5344CB8AC3E}">
        <p14:creationId xmlns:p14="http://schemas.microsoft.com/office/powerpoint/2010/main" val="284150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B1C4-F8A4-EBDA-D220-8E909F8C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Feynman diagrams, EM Interactions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F10CA0-6804-E66E-ECF3-C00738D698E9}"/>
              </a:ext>
            </a:extLst>
          </p:cNvPr>
          <p:cNvGrpSpPr/>
          <p:nvPr/>
        </p:nvGrpSpPr>
        <p:grpSpPr>
          <a:xfrm>
            <a:off x="487529" y="3496581"/>
            <a:ext cx="4813322" cy="3103421"/>
            <a:chOff x="487529" y="3496581"/>
            <a:chExt cx="4813322" cy="3103421"/>
          </a:xfrm>
        </p:grpSpPr>
        <p:pic>
          <p:nvPicPr>
            <p:cNvPr id="9" name="Picture 8" descr="A diagram of a mathematical equation&#10;&#10;Description automatically generated">
              <a:extLst>
                <a:ext uri="{FF2B5EF4-FFF2-40B4-BE49-F238E27FC236}">
                  <a16:creationId xmlns:a16="http://schemas.microsoft.com/office/drawing/2014/main" id="{E401258E-C59E-4DFA-DE2E-28EEF4C5F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50" t="15672" r="20506" b="21282"/>
            <a:stretch/>
          </p:blipFill>
          <p:spPr>
            <a:xfrm>
              <a:off x="487529" y="3496581"/>
              <a:ext cx="4813322" cy="310342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D86DE45-A178-573D-AAFE-F53999330DB0}"/>
                    </a:ext>
                  </a:extLst>
                </p:cNvPr>
                <p:cNvSpPr txBox="1"/>
                <p:nvPr/>
              </p:nvSpPr>
              <p:spPr>
                <a:xfrm>
                  <a:off x="2966916" y="5167463"/>
                  <a:ext cx="320409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D86DE45-A178-573D-AAFE-F53999330D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6916" y="5167463"/>
                  <a:ext cx="320409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24E53A-D56C-C8D5-E197-032F82E3FD61}"/>
              </a:ext>
            </a:extLst>
          </p:cNvPr>
          <p:cNvGrpSpPr/>
          <p:nvPr/>
        </p:nvGrpSpPr>
        <p:grpSpPr>
          <a:xfrm>
            <a:off x="7066085" y="1788441"/>
            <a:ext cx="4059115" cy="3281118"/>
            <a:chOff x="7066085" y="1788441"/>
            <a:chExt cx="4059115" cy="3281118"/>
          </a:xfrm>
        </p:grpSpPr>
        <p:pic>
          <p:nvPicPr>
            <p:cNvPr id="7" name="Picture 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6363747B-60AC-AE86-6BE5-671B189BA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085" y="1788441"/>
              <a:ext cx="4059115" cy="3281118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941EA24-0FB1-2059-1A30-C7E77460A76B}"/>
                </a:ext>
              </a:extLst>
            </p:cNvPr>
            <p:cNvGrpSpPr/>
            <p:nvPr/>
          </p:nvGrpSpPr>
          <p:grpSpPr>
            <a:xfrm>
              <a:off x="8781687" y="2256692"/>
              <a:ext cx="1978411" cy="2584994"/>
              <a:chOff x="8781687" y="2256692"/>
              <a:chExt cx="1978411" cy="25849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53FFC10-446E-321B-370C-CDBBA94AE9D7}"/>
                      </a:ext>
                    </a:extLst>
                  </p:cNvPr>
                  <p:cNvSpPr txBox="1"/>
                  <p:nvPr/>
                </p:nvSpPr>
                <p:spPr>
                  <a:xfrm>
                    <a:off x="8796895" y="2256692"/>
                    <a:ext cx="413959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53FFC10-446E-321B-370C-CDBBA94AE9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96895" y="2256692"/>
                    <a:ext cx="413959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8824" r="-735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7C158C69-9FDC-B990-C7F1-B3C79DC10418}"/>
                      </a:ext>
                    </a:extLst>
                  </p:cNvPr>
                  <p:cNvSpPr txBox="1"/>
                  <p:nvPr/>
                </p:nvSpPr>
                <p:spPr>
                  <a:xfrm>
                    <a:off x="8781687" y="4472354"/>
                    <a:ext cx="413959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7C158C69-9FDC-B990-C7F1-B3C79DC104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81687" y="4472354"/>
                    <a:ext cx="41395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04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A60B1EF4-80F4-D26D-EC06-1A6DDF3E9E0A}"/>
                      </a:ext>
                    </a:extLst>
                  </p:cNvPr>
                  <p:cNvSpPr txBox="1"/>
                  <p:nvPr/>
                </p:nvSpPr>
                <p:spPr>
                  <a:xfrm>
                    <a:off x="10381651" y="4132310"/>
                    <a:ext cx="320409" cy="492443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A60B1EF4-80F4-D26D-EC06-1A6DDF3E9E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1651" y="4132310"/>
                    <a:ext cx="320409" cy="49244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0964EBF-025E-996A-4F1E-6310B0EA5B41}"/>
                      </a:ext>
                    </a:extLst>
                  </p:cNvPr>
                  <p:cNvSpPr txBox="1"/>
                  <p:nvPr/>
                </p:nvSpPr>
                <p:spPr>
                  <a:xfrm>
                    <a:off x="10439689" y="2429635"/>
                    <a:ext cx="320409" cy="492443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0964EBF-025E-996A-4F1E-6310B0EA5B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9689" y="2429635"/>
                    <a:ext cx="320409" cy="4924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5680AB-0FCD-0615-A89F-B01DABBEDFDE}"/>
              </a:ext>
            </a:extLst>
          </p:cNvPr>
          <p:cNvGrpSpPr/>
          <p:nvPr/>
        </p:nvGrpSpPr>
        <p:grpSpPr>
          <a:xfrm>
            <a:off x="287248" y="963679"/>
            <a:ext cx="5377846" cy="2134701"/>
            <a:chOff x="287248" y="963679"/>
            <a:chExt cx="5377846" cy="2134701"/>
          </a:xfrm>
        </p:grpSpPr>
        <p:pic>
          <p:nvPicPr>
            <p:cNvPr id="5" name="Picture 4" descr="A black spiral with a point and a point&#10;&#10;Description automatically generated with medium confidence">
              <a:extLst>
                <a:ext uri="{FF2B5EF4-FFF2-40B4-BE49-F238E27FC236}">
                  <a16:creationId xmlns:a16="http://schemas.microsoft.com/office/drawing/2014/main" id="{1E93F94E-4DA4-7D36-BBD2-5825CCF7C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608" y="974724"/>
              <a:ext cx="5138617" cy="210822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EFAE4EB-5577-5F6D-6CD7-FCE2111FD1C1}"/>
                    </a:ext>
                  </a:extLst>
                </p:cNvPr>
                <p:cNvSpPr txBox="1"/>
                <p:nvPr/>
              </p:nvSpPr>
              <p:spPr>
                <a:xfrm>
                  <a:off x="303823" y="2597923"/>
                  <a:ext cx="484620" cy="430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EFAE4EB-5577-5F6D-6CD7-FCE2111FD1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823" y="2597923"/>
                  <a:ext cx="484620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07907C2-058C-79C3-5481-46650D02F6DB}"/>
                    </a:ext>
                  </a:extLst>
                </p:cNvPr>
                <p:cNvSpPr txBox="1"/>
                <p:nvPr/>
              </p:nvSpPr>
              <p:spPr>
                <a:xfrm>
                  <a:off x="287248" y="963679"/>
                  <a:ext cx="484620" cy="430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07907C2-058C-79C3-5481-46650D02F6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248" y="963679"/>
                  <a:ext cx="484620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F7C0228-B2C0-873A-CC5E-791DA5BA7BE2}"/>
                    </a:ext>
                  </a:extLst>
                </p:cNvPr>
                <p:cNvSpPr txBox="1"/>
                <p:nvPr/>
              </p:nvSpPr>
              <p:spPr>
                <a:xfrm>
                  <a:off x="5128880" y="2667493"/>
                  <a:ext cx="494174" cy="430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F7C0228-B2C0-873A-CC5E-791DA5BA7B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8880" y="2667493"/>
                  <a:ext cx="494174" cy="430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09A7835-19A7-96C3-6B78-C160592D3385}"/>
                    </a:ext>
                  </a:extLst>
                </p:cNvPr>
                <p:cNvSpPr txBox="1"/>
                <p:nvPr/>
              </p:nvSpPr>
              <p:spPr>
                <a:xfrm>
                  <a:off x="5170920" y="1033249"/>
                  <a:ext cx="494174" cy="430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09A7835-19A7-96C3-6B78-C160592D33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0920" y="1033249"/>
                  <a:ext cx="494174" cy="4308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BCC28B-D5F2-8C5E-65A5-FF62EBE3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8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A6FC-D703-5B90-E21E-F77231001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453446" cy="619613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Feynman diagram (1)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FFB1E0-637A-529F-8E71-3BC07BC45A85}"/>
              </a:ext>
            </a:extLst>
          </p:cNvPr>
          <p:cNvGrpSpPr/>
          <p:nvPr/>
        </p:nvGrpSpPr>
        <p:grpSpPr>
          <a:xfrm>
            <a:off x="1411166" y="830508"/>
            <a:ext cx="8572500" cy="5267325"/>
            <a:chOff x="1411166" y="1018076"/>
            <a:chExt cx="8572500" cy="5267325"/>
          </a:xfrm>
        </p:grpSpPr>
        <p:pic>
          <p:nvPicPr>
            <p:cNvPr id="5" name="Picture 4" descr="A black background with a letter g&#10;&#10;Description automatically generated">
              <a:extLst>
                <a:ext uri="{FF2B5EF4-FFF2-40B4-BE49-F238E27FC236}">
                  <a16:creationId xmlns:a16="http://schemas.microsoft.com/office/drawing/2014/main" id="{950671F1-CEC3-3218-0DF7-FF8B7E20C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166" y="1018076"/>
              <a:ext cx="8572500" cy="5267325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48A91D0-A548-F928-1E33-31F5C74AB35C}"/>
                </a:ext>
              </a:extLst>
            </p:cNvPr>
            <p:cNvSpPr/>
            <p:nvPr/>
          </p:nvSpPr>
          <p:spPr>
            <a:xfrm>
              <a:off x="9401907" y="1312985"/>
              <a:ext cx="33997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23E8E9F-A0FE-A4D7-52C3-AFD5CCE68D64}"/>
                </a:ext>
              </a:extLst>
            </p:cNvPr>
            <p:cNvSpPr/>
            <p:nvPr/>
          </p:nvSpPr>
          <p:spPr>
            <a:xfrm>
              <a:off x="9401907" y="5687524"/>
              <a:ext cx="33997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8DF28BE-5ED0-1237-0DE4-6D82E6A2541A}"/>
              </a:ext>
            </a:extLst>
          </p:cNvPr>
          <p:cNvSpPr txBox="1"/>
          <p:nvPr/>
        </p:nvSpPr>
        <p:spPr>
          <a:xfrm>
            <a:off x="2208334" y="6285401"/>
            <a:ext cx="6966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What force is responsible for this interaction?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B17912-C9FB-60C3-2A78-CEAC335F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9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5503-9F5E-B02D-2CE2-85B7F44C2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Standard Model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2865388-FAA3-B2F9-8C46-E41C703D1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2" y="2140927"/>
            <a:ext cx="7655170" cy="43060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5EEA36-5123-1445-C145-CD4C12CDA03C}"/>
              </a:ext>
            </a:extLst>
          </p:cNvPr>
          <p:cNvSpPr txBox="1"/>
          <p:nvPr/>
        </p:nvSpPr>
        <p:spPr>
          <a:xfrm>
            <a:off x="128954" y="619613"/>
            <a:ext cx="76425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3 families of quarks &amp; leptons (differ only by their masses)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3 forces (Strong, EM, Weak), each with their own set of force carriers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Conservation Laws / Symmetries dictate how these particles interact</a:t>
            </a:r>
          </a:p>
        </p:txBody>
      </p:sp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900F8315-D935-A24C-D00E-1E225F5371D5}"/>
              </a:ext>
            </a:extLst>
          </p:cNvPr>
          <p:cNvSpPr/>
          <p:nvPr/>
        </p:nvSpPr>
        <p:spPr>
          <a:xfrm>
            <a:off x="8253044" y="-163390"/>
            <a:ext cx="3938955" cy="2847975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That’s it, in</a:t>
            </a:r>
            <a:br>
              <a:rPr lang="en-US" sz="2400" dirty="0"/>
            </a:br>
            <a:r>
              <a:rPr lang="en-US" sz="2400" dirty="0"/>
              <a:t>a nutshell!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B5915D-95C8-7036-B8D9-F20418C9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13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A6FC-D703-5B90-E21E-F77231001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453446" cy="619613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Feynman diagram (2)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30845D0-1CFE-2987-37A5-638E661DA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33" y="712482"/>
            <a:ext cx="6680567" cy="5104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918C08-FA1B-6761-5462-F93778FFF3E5}"/>
              </a:ext>
            </a:extLst>
          </p:cNvPr>
          <p:cNvSpPr txBox="1"/>
          <p:nvPr/>
        </p:nvSpPr>
        <p:spPr>
          <a:xfrm>
            <a:off x="2057033" y="5817357"/>
            <a:ext cx="69665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What force is responsible for this interaction?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How does one “collide gluons” 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09B554-5BE9-1A21-C11C-91502534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19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7E7FA-2604-5D4D-2EA8-870F7053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a strong decay</a:t>
            </a:r>
          </a:p>
        </p:txBody>
      </p:sp>
      <p:pic>
        <p:nvPicPr>
          <p:cNvPr id="5" name="Picture 4" descr="A diagram of a wire connected to a wire&#10;&#10;Description automatically generated">
            <a:extLst>
              <a:ext uri="{FF2B5EF4-FFF2-40B4-BE49-F238E27FC236}">
                <a16:creationId xmlns:a16="http://schemas.microsoft.com/office/drawing/2014/main" id="{1F0CB24B-5686-68BA-E36D-B0640EC49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17" y="993774"/>
            <a:ext cx="7544245" cy="3921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ED37E1-3046-9104-ADA8-F31440629281}"/>
              </a:ext>
            </a:extLst>
          </p:cNvPr>
          <p:cNvSpPr txBox="1"/>
          <p:nvPr/>
        </p:nvSpPr>
        <p:spPr>
          <a:xfrm>
            <a:off x="305515" y="3695700"/>
            <a:ext cx="2585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Mass = 770 MeV/c</a:t>
            </a:r>
            <a:r>
              <a:rPr lang="en-US" sz="2400" baseline="30000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1D24EC-FECA-8414-AC7F-FD7909C1AEFB}"/>
              </a:ext>
            </a:extLst>
          </p:cNvPr>
          <p:cNvSpPr txBox="1"/>
          <p:nvPr/>
        </p:nvSpPr>
        <p:spPr>
          <a:xfrm>
            <a:off x="9142421" y="1914123"/>
            <a:ext cx="2817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Mass = 139.6 MeV/c</a:t>
            </a:r>
            <a:r>
              <a:rPr lang="en-US" sz="2400" baseline="30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3708F-1184-8105-86EB-33C4B5EE0AA7}"/>
              </a:ext>
            </a:extLst>
          </p:cNvPr>
          <p:cNvSpPr txBox="1"/>
          <p:nvPr/>
        </p:nvSpPr>
        <p:spPr>
          <a:xfrm>
            <a:off x="9068726" y="3721100"/>
            <a:ext cx="2817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Mass = 139.6 MeV/c</a:t>
            </a:r>
            <a:r>
              <a:rPr lang="en-US" sz="2400" baseline="300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8A2682-A0ED-FD5C-F900-57CED1E2A749}"/>
              </a:ext>
            </a:extLst>
          </p:cNvPr>
          <p:cNvSpPr txBox="1"/>
          <p:nvPr/>
        </p:nvSpPr>
        <p:spPr>
          <a:xfrm>
            <a:off x="2292672" y="5563017"/>
            <a:ext cx="64727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What signals to you that this is a </a:t>
            </a:r>
            <a:br>
              <a:rPr lang="en-US" sz="2800" b="1" dirty="0">
                <a:solidFill>
                  <a:srgbClr val="0000FF"/>
                </a:solidFill>
              </a:rPr>
            </a:br>
            <a:r>
              <a:rPr lang="en-US" sz="2800" b="1" dirty="0">
                <a:solidFill>
                  <a:srgbClr val="0000FF"/>
                </a:solidFill>
              </a:rPr>
              <a:t>decay mediated by the strong interaction?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1FAA9-4AE5-4057-2239-EBA58CD39277}"/>
              </a:ext>
            </a:extLst>
          </p:cNvPr>
          <p:cNvSpPr txBox="1"/>
          <p:nvPr/>
        </p:nvSpPr>
        <p:spPr>
          <a:xfrm>
            <a:off x="5417373" y="2801937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39C33-E4AF-C284-9FB2-5A3B78379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4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20CA-815D-F2AC-F4A9-8B3A5C49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Conservation Laws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BCF915-62B2-5A02-D254-33A8A7186A22}"/>
              </a:ext>
            </a:extLst>
          </p:cNvPr>
          <p:cNvSpPr txBox="1"/>
          <p:nvPr/>
        </p:nvSpPr>
        <p:spPr>
          <a:xfrm>
            <a:off x="6204752" y="177829"/>
            <a:ext cx="52833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Various quantities must be conserved </a:t>
            </a:r>
            <a:br>
              <a:rPr lang="en-US" sz="2400" dirty="0"/>
            </a:br>
            <a:r>
              <a:rPr lang="en-US" sz="2400" dirty="0"/>
              <a:t>at </a:t>
            </a:r>
            <a:r>
              <a:rPr lang="en-US" sz="2400" b="1" dirty="0"/>
              <a:t>each</a:t>
            </a:r>
            <a:r>
              <a:rPr lang="en-US" sz="2400" dirty="0"/>
              <a:t> of the </a:t>
            </a:r>
            <a:r>
              <a:rPr lang="en-US" sz="2400" b="1" dirty="0">
                <a:solidFill>
                  <a:srgbClr val="FF0000"/>
                </a:solidFill>
              </a:rPr>
              <a:t>vertices.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A partial list of conserved quantities</a:t>
            </a:r>
            <a:br>
              <a:rPr lang="en-US" sz="2400" dirty="0"/>
            </a:br>
            <a:r>
              <a:rPr lang="en-US" sz="2400" dirty="0"/>
              <a:t>for </a:t>
            </a:r>
            <a:r>
              <a:rPr lang="en-US" sz="2400" b="1" dirty="0">
                <a:solidFill>
                  <a:srgbClr val="0000FF"/>
                </a:solidFill>
              </a:rPr>
              <a:t>BOTH EM and Strong Forces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56A7F634-0B8A-1219-375C-BE8C9FD3E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408746"/>
              </p:ext>
            </p:extLst>
          </p:nvPr>
        </p:nvGraphicFramePr>
        <p:xfrm>
          <a:off x="7160408" y="1925318"/>
          <a:ext cx="4657761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7761">
                  <a:extLst>
                    <a:ext uri="{9D8B030D-6E8A-4147-A177-3AD203B41FA5}">
                      <a16:colId xmlns:a16="http://schemas.microsoft.com/office/drawing/2014/main" val="3207578778"/>
                    </a:ext>
                  </a:extLst>
                </a:gridCol>
              </a:tblGrid>
              <a:tr h="287858">
                <a:tc>
                  <a:txBody>
                    <a:bodyPr/>
                    <a:lstStyle/>
                    <a:p>
                      <a:r>
                        <a:rPr lang="en-US" sz="2000" dirty="0"/>
                        <a:t>Conserved quantity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203119"/>
                  </a:ext>
                </a:extLst>
              </a:tr>
              <a:tr h="287858">
                <a:tc>
                  <a:txBody>
                    <a:bodyPr/>
                    <a:lstStyle/>
                    <a:p>
                      <a:r>
                        <a:rPr lang="en-US" sz="2000" dirty="0"/>
                        <a:t>Energy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123278"/>
                  </a:ext>
                </a:extLst>
              </a:tr>
              <a:tr h="287858">
                <a:tc>
                  <a:txBody>
                    <a:bodyPr/>
                    <a:lstStyle/>
                    <a:p>
                      <a:r>
                        <a:rPr lang="en-US" sz="2000" dirty="0"/>
                        <a:t>Linear Momentum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723201"/>
                  </a:ext>
                </a:extLst>
              </a:tr>
              <a:tr h="287858">
                <a:tc>
                  <a:txBody>
                    <a:bodyPr/>
                    <a:lstStyle/>
                    <a:p>
                      <a:r>
                        <a:rPr lang="en-US" sz="2000" dirty="0"/>
                        <a:t>Angular momentum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34131"/>
                  </a:ext>
                </a:extLst>
              </a:tr>
              <a:tr h="2878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Electric charge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75350"/>
                  </a:ext>
                </a:extLst>
              </a:tr>
              <a:tr h="287858">
                <a:tc>
                  <a:txBody>
                    <a:bodyPr/>
                    <a:lstStyle/>
                    <a:p>
                      <a:r>
                        <a:rPr lang="en-US" sz="2000" dirty="0"/>
                        <a:t>Color charge (Strong force only, next slide)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732997"/>
                  </a:ext>
                </a:extLst>
              </a:tr>
              <a:tr h="287858">
                <a:tc>
                  <a:txBody>
                    <a:bodyPr/>
                    <a:lstStyle/>
                    <a:p>
                      <a:r>
                        <a:rPr lang="en-US" sz="2000" dirty="0"/>
                        <a:t>Quark or lepton “</a:t>
                      </a:r>
                      <a:r>
                        <a:rPr lang="en-US" sz="2000" b="1" dirty="0"/>
                        <a:t>flavor</a:t>
                      </a:r>
                      <a:r>
                        <a:rPr lang="en-US" sz="2000" dirty="0"/>
                        <a:t>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76889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571959CA-4638-A169-0FFD-DC7CE6B1ADFF}"/>
              </a:ext>
            </a:extLst>
          </p:cNvPr>
          <p:cNvGrpSpPr/>
          <p:nvPr/>
        </p:nvGrpSpPr>
        <p:grpSpPr>
          <a:xfrm>
            <a:off x="65717" y="3578733"/>
            <a:ext cx="4419613" cy="3103421"/>
            <a:chOff x="393708" y="3578733"/>
            <a:chExt cx="4419613" cy="310342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1BB63F8-FE3B-3D49-B622-8CFCFD3018A4}"/>
                </a:ext>
              </a:extLst>
            </p:cNvPr>
            <p:cNvGrpSpPr/>
            <p:nvPr/>
          </p:nvGrpSpPr>
          <p:grpSpPr>
            <a:xfrm>
              <a:off x="393708" y="3578733"/>
              <a:ext cx="4419613" cy="3103421"/>
              <a:chOff x="393708" y="3578733"/>
              <a:chExt cx="4419613" cy="3103421"/>
            </a:xfrm>
          </p:grpSpPr>
          <p:pic>
            <p:nvPicPr>
              <p:cNvPr id="10" name="Picture 9" descr="A diagram of a mathematical equation&#10;&#10;Description automatically generated">
                <a:extLst>
                  <a:ext uri="{FF2B5EF4-FFF2-40B4-BE49-F238E27FC236}">
                    <a16:creationId xmlns:a16="http://schemas.microsoft.com/office/drawing/2014/main" id="{8290E0BC-63F4-F7FD-CBA6-89CB650E45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07" t="15672" r="20506" b="21282"/>
              <a:stretch/>
            </p:blipFill>
            <p:spPr>
              <a:xfrm>
                <a:off x="393708" y="3578733"/>
                <a:ext cx="4419613" cy="3103421"/>
              </a:xfrm>
              <a:prstGeom prst="rect">
                <a:avLst/>
              </a:prstGeom>
            </p:spPr>
          </p:pic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BF91996-1CA7-2A36-202D-E6D75742FCB5}"/>
                  </a:ext>
                </a:extLst>
              </p:cNvPr>
              <p:cNvSpPr/>
              <p:nvPr/>
            </p:nvSpPr>
            <p:spPr>
              <a:xfrm>
                <a:off x="3259991" y="5066606"/>
                <a:ext cx="164123" cy="1641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38233B8-8AF3-9751-8739-756FB5563BC5}"/>
                  </a:ext>
                </a:extLst>
              </p:cNvPr>
              <p:cNvSpPr/>
              <p:nvPr/>
            </p:nvSpPr>
            <p:spPr>
              <a:xfrm>
                <a:off x="1642203" y="5078330"/>
                <a:ext cx="164123" cy="1641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8648A14-0E6B-C63A-6156-E7A29E02C57A}"/>
                    </a:ext>
                  </a:extLst>
                </p:cNvPr>
                <p:cNvSpPr txBox="1"/>
                <p:nvPr/>
              </p:nvSpPr>
              <p:spPr>
                <a:xfrm>
                  <a:off x="2368025" y="5169857"/>
                  <a:ext cx="32040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8648A14-0E6B-C63A-6156-E7A29E02C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8025" y="5169857"/>
                  <a:ext cx="320408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B14C96-B17C-27AA-2729-38AA3E8EAA37}"/>
              </a:ext>
            </a:extLst>
          </p:cNvPr>
          <p:cNvGrpSpPr/>
          <p:nvPr/>
        </p:nvGrpSpPr>
        <p:grpSpPr>
          <a:xfrm>
            <a:off x="65717" y="922535"/>
            <a:ext cx="4307500" cy="2134701"/>
            <a:chOff x="65717" y="922535"/>
            <a:chExt cx="5377846" cy="213470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57B750D-B5A2-DDD1-B73B-862852E9165F}"/>
                </a:ext>
              </a:extLst>
            </p:cNvPr>
            <p:cNvGrpSpPr/>
            <p:nvPr/>
          </p:nvGrpSpPr>
          <p:grpSpPr>
            <a:xfrm>
              <a:off x="245650" y="933580"/>
              <a:ext cx="5138617" cy="2108221"/>
              <a:chOff x="397608" y="974724"/>
              <a:chExt cx="5138617" cy="2108221"/>
            </a:xfrm>
          </p:grpSpPr>
          <p:pic>
            <p:nvPicPr>
              <p:cNvPr id="4" name="Picture 3" descr="A black spiral with a point and a point&#10;&#10;Description automatically generated with medium confidence">
                <a:extLst>
                  <a:ext uri="{FF2B5EF4-FFF2-40B4-BE49-F238E27FC236}">
                    <a16:creationId xmlns:a16="http://schemas.microsoft.com/office/drawing/2014/main" id="{B0F509CF-452E-8AE2-ECC5-D0562C8B8B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608" y="974724"/>
                <a:ext cx="5138617" cy="2108221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DF5F9FA-77F6-F405-65A1-4165FAD94954}"/>
                  </a:ext>
                </a:extLst>
              </p:cNvPr>
              <p:cNvSpPr/>
              <p:nvPr/>
            </p:nvSpPr>
            <p:spPr>
              <a:xfrm>
                <a:off x="3716215" y="1935049"/>
                <a:ext cx="164123" cy="1641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12CE61D-0143-18BB-AF25-9B7D6954D749}"/>
                  </a:ext>
                </a:extLst>
              </p:cNvPr>
              <p:cNvSpPr/>
              <p:nvPr/>
            </p:nvSpPr>
            <p:spPr>
              <a:xfrm>
                <a:off x="1758460" y="1946773"/>
                <a:ext cx="164123" cy="1641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9E9E878-0CD4-9D69-858E-BF9418750B74}"/>
                    </a:ext>
                  </a:extLst>
                </p:cNvPr>
                <p:cNvSpPr txBox="1"/>
                <p:nvPr/>
              </p:nvSpPr>
              <p:spPr>
                <a:xfrm>
                  <a:off x="82292" y="2556779"/>
                  <a:ext cx="484620" cy="430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9E9E878-0CD4-9D69-858E-BF9418750B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92" y="2556779"/>
                  <a:ext cx="484620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075D852-3EF9-4EFF-9432-7246BF194777}"/>
                    </a:ext>
                  </a:extLst>
                </p:cNvPr>
                <p:cNvSpPr txBox="1"/>
                <p:nvPr/>
              </p:nvSpPr>
              <p:spPr>
                <a:xfrm>
                  <a:off x="65717" y="922535"/>
                  <a:ext cx="484620" cy="430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075D852-3EF9-4EFF-9432-7246BF1947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17" y="922535"/>
                  <a:ext cx="484620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452A6C6-6FBF-66DE-78CC-229BC578732E}"/>
                    </a:ext>
                  </a:extLst>
                </p:cNvPr>
                <p:cNvSpPr txBox="1"/>
                <p:nvPr/>
              </p:nvSpPr>
              <p:spPr>
                <a:xfrm>
                  <a:off x="4907349" y="2626349"/>
                  <a:ext cx="494174" cy="430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452A6C6-6FBF-66DE-78CC-229BC57873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7349" y="2626349"/>
                  <a:ext cx="494174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5EA5490-CCAB-848E-FF8A-8D8124CCDAED}"/>
                    </a:ext>
                  </a:extLst>
                </p:cNvPr>
                <p:cNvSpPr txBox="1"/>
                <p:nvPr/>
              </p:nvSpPr>
              <p:spPr>
                <a:xfrm>
                  <a:off x="4949389" y="992105"/>
                  <a:ext cx="494174" cy="430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5EA5490-CCAB-848E-FF8A-8D8124CCDA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9389" y="992105"/>
                  <a:ext cx="494174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7A66852-2ED3-4B46-CE8A-D2D835ECD7CE}"/>
              </a:ext>
            </a:extLst>
          </p:cNvPr>
          <p:cNvSpPr txBox="1"/>
          <p:nvPr/>
        </p:nvSpPr>
        <p:spPr>
          <a:xfrm>
            <a:off x="7536513" y="5180438"/>
            <a:ext cx="382457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If ANY of these are violated, </a:t>
            </a:r>
            <a:br>
              <a:rPr lang="en-US" sz="2400" b="1" dirty="0"/>
            </a:br>
            <a:r>
              <a:rPr lang="en-US" sz="2400" b="1" dirty="0"/>
              <a:t>the process cannot occur.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E4038EE-3A0A-5E3A-9B46-7D9F18858843}"/>
                  </a:ext>
                </a:extLst>
              </p:cNvPr>
              <p:cNvSpPr txBox="1"/>
              <p:nvPr/>
            </p:nvSpPr>
            <p:spPr>
              <a:xfrm>
                <a:off x="3476922" y="4802853"/>
                <a:ext cx="3055132" cy="6551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𝐘𝐄𝐒</m:t>
                      </m:r>
                      <m:r>
                        <a:rPr lang="en-US" sz="2000" b="0" i="0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000" b="0" dirty="0"/>
              </a:p>
              <a:p>
                <a:r>
                  <a:rPr lang="en-US" sz="2000" b="1" dirty="0">
                    <a:solidFill>
                      <a:srgbClr val="FF0000"/>
                    </a:solidFill>
                  </a:rPr>
                  <a:t>   NO</a:t>
                </a:r>
                <a:r>
                  <a:rPr lang="en-US" sz="2000" dirty="0">
                    <a:solidFill>
                      <a:srgbClr val="FF0000"/>
                    </a:solidFill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E4038EE-3A0A-5E3A-9B46-7D9F18858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922" y="4802853"/>
                <a:ext cx="3055132" cy="655179"/>
              </a:xfrm>
              <a:prstGeom prst="rect">
                <a:avLst/>
              </a:prstGeom>
              <a:blipFill>
                <a:blip r:embed="rId10"/>
                <a:stretch>
                  <a:fillRect l="-598" r="-6773" b="-2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4AD8C4-54EC-3772-3A74-83DB0169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C1A05E-0F56-D32D-B24F-49F26EAE9247}"/>
                  </a:ext>
                </a:extLst>
              </p:cNvPr>
              <p:cNvSpPr txBox="1"/>
              <p:nvPr/>
            </p:nvSpPr>
            <p:spPr>
              <a:xfrm>
                <a:off x="3563146" y="1679913"/>
                <a:ext cx="293689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𝐘𝐄𝐒</m:t>
                      </m:r>
                      <m:r>
                        <a:rPr lang="en-US" sz="2000" b="0" i="0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/>
              </a:p>
              <a:p>
                <a:r>
                  <a:rPr lang="en-US" sz="2000" b="1" dirty="0"/>
                  <a:t>  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NO</a:t>
                </a:r>
                <a:r>
                  <a:rPr lang="en-US" sz="2000" dirty="0">
                    <a:solidFill>
                      <a:srgbClr val="FF0000"/>
                    </a:solidFill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C1A05E-0F56-D32D-B24F-49F26EAE9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146" y="1679913"/>
                <a:ext cx="2936894" cy="615553"/>
              </a:xfrm>
              <a:prstGeom prst="rect">
                <a:avLst/>
              </a:prstGeom>
              <a:blipFill>
                <a:blip r:embed="rId11"/>
                <a:stretch>
                  <a:fillRect b="-23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5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2" grpId="0" animBg="1"/>
      <p:bldP spid="23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8290E0BC-63F4-F7FD-CBA6-89CB650E45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8" t="15672" r="20506" b="21282"/>
          <a:stretch/>
        </p:blipFill>
        <p:spPr>
          <a:xfrm>
            <a:off x="190500" y="711819"/>
            <a:ext cx="4540904" cy="31034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648A14-0E6B-C63A-6156-E7A29E02C57A}"/>
                  </a:ext>
                </a:extLst>
              </p:cNvPr>
              <p:cNvSpPr txBox="1"/>
              <p:nvPr/>
            </p:nvSpPr>
            <p:spPr>
              <a:xfrm>
                <a:off x="2261348" y="2263529"/>
                <a:ext cx="3204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648A14-0E6B-C63A-6156-E7A29E02C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348" y="2263529"/>
                <a:ext cx="32040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71DED0F6-C626-CB1D-A329-2760E28DEEED}"/>
              </a:ext>
            </a:extLst>
          </p:cNvPr>
          <p:cNvGrpSpPr/>
          <p:nvPr/>
        </p:nvGrpSpPr>
        <p:grpSpPr>
          <a:xfrm>
            <a:off x="1204456" y="1127683"/>
            <a:ext cx="1773350" cy="2237103"/>
            <a:chOff x="1204456" y="1127683"/>
            <a:chExt cx="1773350" cy="22371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AB9DA6-B79C-4AB9-C526-D5E26493F943}"/>
                </a:ext>
              </a:extLst>
            </p:cNvPr>
            <p:cNvSpPr txBox="1"/>
            <p:nvPr/>
          </p:nvSpPr>
          <p:spPr>
            <a:xfrm>
              <a:off x="1984777" y="1851530"/>
              <a:ext cx="993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No color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569EEA-80FB-F361-9CC7-D9A9134D72BA}"/>
                </a:ext>
              </a:extLst>
            </p:cNvPr>
            <p:cNvSpPr txBox="1"/>
            <p:nvPr/>
          </p:nvSpPr>
          <p:spPr>
            <a:xfrm rot="2794110">
              <a:off x="999368" y="1439532"/>
              <a:ext cx="993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No color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2F5739-4470-C9BD-3476-19CCF04D40CF}"/>
                </a:ext>
              </a:extLst>
            </p:cNvPr>
            <p:cNvSpPr txBox="1"/>
            <p:nvPr/>
          </p:nvSpPr>
          <p:spPr>
            <a:xfrm rot="18633695">
              <a:off x="892607" y="2683606"/>
              <a:ext cx="993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No color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80120CA-815D-F2AC-F4A9-8B3A5C49A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753" y="-50601"/>
            <a:ext cx="10515600" cy="619613"/>
          </a:xfrm>
        </p:spPr>
        <p:txBody>
          <a:bodyPr>
            <a:normAutofit fontScale="90000"/>
          </a:bodyPr>
          <a:lstStyle/>
          <a:p>
            <a:r>
              <a:rPr lang="en-US" dirty="0"/>
              <a:t>Conservation of “strong” charge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BCF915-62B2-5A02-D254-33A8A7186A22}"/>
              </a:ext>
            </a:extLst>
          </p:cNvPr>
          <p:cNvSpPr txBox="1"/>
          <p:nvPr/>
        </p:nvSpPr>
        <p:spPr>
          <a:xfrm>
            <a:off x="5541007" y="852392"/>
            <a:ext cx="64814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What does </a:t>
            </a:r>
            <a:r>
              <a:rPr lang="en-US" sz="2400" b="1" dirty="0"/>
              <a:t>conservation of </a:t>
            </a:r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b="1" dirty="0">
                <a:solidFill>
                  <a:srgbClr val="00FF00"/>
                </a:solidFill>
              </a:rPr>
              <a:t>o</a:t>
            </a:r>
            <a:r>
              <a:rPr lang="en-US" sz="2400" b="1" dirty="0">
                <a:solidFill>
                  <a:srgbClr val="0000FF"/>
                </a:solidFill>
              </a:rPr>
              <a:t>l</a:t>
            </a:r>
            <a:r>
              <a:rPr lang="en-US" sz="2400" b="1" dirty="0">
                <a:solidFill>
                  <a:srgbClr val="FF0000"/>
                </a:solidFill>
              </a:rPr>
              <a:t>o</a:t>
            </a:r>
            <a:r>
              <a:rPr lang="en-US" sz="2400" b="1" dirty="0">
                <a:solidFill>
                  <a:srgbClr val="00FF00"/>
                </a:solidFill>
              </a:rPr>
              <a:t>r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c</a:t>
            </a:r>
            <a:r>
              <a:rPr lang="en-US" sz="2400" b="1" dirty="0">
                <a:solidFill>
                  <a:srgbClr val="FF0000"/>
                </a:solidFill>
              </a:rPr>
              <a:t>h</a:t>
            </a:r>
            <a:r>
              <a:rPr lang="en-US" sz="2400" b="1" dirty="0">
                <a:solidFill>
                  <a:srgbClr val="00FF00"/>
                </a:solidFill>
              </a:rPr>
              <a:t>a</a:t>
            </a:r>
            <a:r>
              <a:rPr lang="en-US" sz="2400" b="1" dirty="0">
                <a:solidFill>
                  <a:srgbClr val="0000FF"/>
                </a:solidFill>
              </a:rPr>
              <a:t>r</a:t>
            </a:r>
            <a:r>
              <a:rPr lang="en-US" sz="2400" b="1" dirty="0">
                <a:solidFill>
                  <a:srgbClr val="FF0000"/>
                </a:solidFill>
              </a:rPr>
              <a:t>g</a:t>
            </a:r>
            <a:r>
              <a:rPr lang="en-US" sz="2400" b="1" dirty="0">
                <a:solidFill>
                  <a:srgbClr val="0000FF"/>
                </a:solidFill>
              </a:rPr>
              <a:t>e</a:t>
            </a:r>
            <a:r>
              <a:rPr lang="en-US" sz="2400" b="1" dirty="0"/>
              <a:t> </a:t>
            </a:r>
            <a:r>
              <a:rPr lang="en-US" sz="2400" dirty="0"/>
              <a:t>mean?</a:t>
            </a:r>
          </a:p>
          <a:p>
            <a:pPr marL="633413" lvl="1" indent="-293688">
              <a:buFont typeface="Wingdings" panose="05000000000000000000" pitchFamily="2" charset="2"/>
              <a:buChar char="q"/>
            </a:pPr>
            <a:r>
              <a:rPr lang="en-US" sz="2400" dirty="0"/>
              <a:t>Quarks carry “strong charge”:  </a:t>
            </a:r>
            <a:r>
              <a:rPr lang="en-US" sz="2400" b="1" dirty="0"/>
              <a:t>3 values</a:t>
            </a:r>
          </a:p>
          <a:p>
            <a:pPr marL="633413" lvl="1" indent="-293688">
              <a:buFont typeface="Wingdings" panose="05000000000000000000" pitchFamily="2" charset="2"/>
              <a:buChar char="q"/>
            </a:pPr>
            <a:r>
              <a:rPr lang="en-US" sz="2400" dirty="0"/>
              <a:t>Colorful idea:   </a:t>
            </a:r>
            <a:r>
              <a:rPr lang="en-US" sz="2400" dirty="0">
                <a:solidFill>
                  <a:srgbClr val="FF0000"/>
                </a:solidFill>
              </a:rPr>
              <a:t>red(r)</a:t>
            </a:r>
            <a:r>
              <a:rPr lang="en-US" sz="2400" dirty="0"/>
              <a:t>,  </a:t>
            </a:r>
            <a:r>
              <a:rPr lang="en-US" sz="2400" dirty="0">
                <a:solidFill>
                  <a:srgbClr val="00FF00"/>
                </a:solidFill>
              </a:rPr>
              <a:t>green(g)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blue(b)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Net color charge </a:t>
            </a:r>
            <a:r>
              <a:rPr lang="en-US" sz="2400" dirty="0"/>
              <a:t>needs to be preserved</a:t>
            </a:r>
            <a:br>
              <a:rPr lang="en-US" sz="2400" dirty="0"/>
            </a:br>
            <a:r>
              <a:rPr lang="en-US" sz="2400" dirty="0"/>
              <a:t>at each vertex.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B061EA4-EDF9-E070-EEB7-2371B3BC6BD6}"/>
              </a:ext>
            </a:extLst>
          </p:cNvPr>
          <p:cNvGrpSpPr/>
          <p:nvPr/>
        </p:nvGrpSpPr>
        <p:grpSpPr>
          <a:xfrm>
            <a:off x="3054411" y="1452134"/>
            <a:ext cx="385840" cy="1688865"/>
            <a:chOff x="3054411" y="1452134"/>
            <a:chExt cx="385840" cy="168886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BF91996-1CA7-2A36-202D-E6D75742FCB5}"/>
                </a:ext>
              </a:extLst>
            </p:cNvPr>
            <p:cNvSpPr/>
            <p:nvPr/>
          </p:nvSpPr>
          <p:spPr>
            <a:xfrm>
              <a:off x="3276128" y="1682966"/>
              <a:ext cx="164123" cy="1641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38233B8-8AF3-9751-8739-756FB5563BC5}"/>
                </a:ext>
              </a:extLst>
            </p:cNvPr>
            <p:cNvSpPr/>
            <p:nvPr/>
          </p:nvSpPr>
          <p:spPr>
            <a:xfrm>
              <a:off x="3209780" y="2699877"/>
              <a:ext cx="164123" cy="164123"/>
            </a:xfrm>
            <a:prstGeom prst="ellipse">
              <a:avLst/>
            </a:prstGeom>
            <a:pattFill prst="zigZ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8CC4228-072D-1AF9-F651-51C582699CC1}"/>
                    </a:ext>
                  </a:extLst>
                </p:cNvPr>
                <p:cNvSpPr txBox="1"/>
                <p:nvPr/>
              </p:nvSpPr>
              <p:spPr>
                <a:xfrm>
                  <a:off x="3165809" y="1452134"/>
                  <a:ext cx="1669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8CC4228-072D-1AF9-F651-51C582699C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5809" y="1452134"/>
                  <a:ext cx="16696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1429"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2815AA7-C2D8-FD9F-1A44-61A3B5DA4BF1}"/>
                    </a:ext>
                  </a:extLst>
                </p:cNvPr>
                <p:cNvSpPr txBox="1"/>
                <p:nvPr/>
              </p:nvSpPr>
              <p:spPr>
                <a:xfrm>
                  <a:off x="3054411" y="2864000"/>
                  <a:ext cx="1669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2815AA7-C2D8-FD9F-1A44-61A3B5DA4B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4411" y="2864000"/>
                  <a:ext cx="16696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2222" r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5E35BF8-A9F9-9461-5F82-11CCCAE3C130}"/>
              </a:ext>
            </a:extLst>
          </p:cNvPr>
          <p:cNvGrpSpPr/>
          <p:nvPr/>
        </p:nvGrpSpPr>
        <p:grpSpPr>
          <a:xfrm>
            <a:off x="3231174" y="1175135"/>
            <a:ext cx="451934" cy="2194804"/>
            <a:chOff x="3231174" y="1175135"/>
            <a:chExt cx="451934" cy="2194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9466A55-D820-A1CF-D17B-19741011F9B3}"/>
                    </a:ext>
                  </a:extLst>
                </p:cNvPr>
                <p:cNvSpPr txBox="1"/>
                <p:nvPr/>
              </p:nvSpPr>
              <p:spPr>
                <a:xfrm>
                  <a:off x="3380692" y="1175135"/>
                  <a:ext cx="1979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dirty="0">
                    <a:solidFill>
                      <a:srgbClr val="00FF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9466A55-D820-A1CF-D17B-19741011F9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0692" y="1175135"/>
                  <a:ext cx="19793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1250" r="-28125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1ED1046-454A-D328-B817-6ED210223196}"/>
                    </a:ext>
                  </a:extLst>
                </p:cNvPr>
                <p:cNvSpPr txBox="1"/>
                <p:nvPr/>
              </p:nvSpPr>
              <p:spPr>
                <a:xfrm>
                  <a:off x="3231174" y="3092940"/>
                  <a:ext cx="1979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rgbClr val="00FF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1ED1046-454A-D328-B817-6ED2102231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1174" y="3092940"/>
                  <a:ext cx="19793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0303" r="-90909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3304168-3E0A-01D7-D675-149197A01E57}"/>
                </a:ext>
              </a:extLst>
            </p:cNvPr>
            <p:cNvSpPr/>
            <p:nvPr/>
          </p:nvSpPr>
          <p:spPr>
            <a:xfrm>
              <a:off x="3518985" y="1444101"/>
              <a:ext cx="164123" cy="164123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FF00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AF58F5B-9691-0158-7111-F1F1136E1D0D}"/>
                </a:ext>
              </a:extLst>
            </p:cNvPr>
            <p:cNvSpPr/>
            <p:nvPr/>
          </p:nvSpPr>
          <p:spPr>
            <a:xfrm>
              <a:off x="3408856" y="2952658"/>
              <a:ext cx="164123" cy="164123"/>
            </a:xfrm>
            <a:prstGeom prst="ellipse">
              <a:avLst/>
            </a:prstGeom>
            <a:pattFill prst="zigZag">
              <a:fgClr>
                <a:srgbClr val="00FF00"/>
              </a:fgClr>
              <a:bgClr>
                <a:schemeClr val="bg1"/>
              </a:bgClr>
            </a:patt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9E0341E-C38B-7D96-4E9A-DAB90810A2C3}"/>
              </a:ext>
            </a:extLst>
          </p:cNvPr>
          <p:cNvGrpSpPr/>
          <p:nvPr/>
        </p:nvGrpSpPr>
        <p:grpSpPr>
          <a:xfrm>
            <a:off x="3494267" y="990084"/>
            <a:ext cx="443415" cy="2589523"/>
            <a:chOff x="3494267" y="990084"/>
            <a:chExt cx="443415" cy="25895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A78158D-ADD6-2BB1-EB12-62B3AAE0B012}"/>
                    </a:ext>
                  </a:extLst>
                </p:cNvPr>
                <p:cNvSpPr txBox="1"/>
                <p:nvPr/>
              </p:nvSpPr>
              <p:spPr>
                <a:xfrm>
                  <a:off x="3648924" y="990084"/>
                  <a:ext cx="1829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A78158D-ADD6-2BB1-EB12-62B3AAE0B0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8924" y="990084"/>
                  <a:ext cx="18299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3333" r="-2666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5A30D50-7CE3-E7CB-1D2D-44516679B647}"/>
                    </a:ext>
                  </a:extLst>
                </p:cNvPr>
                <p:cNvSpPr txBox="1"/>
                <p:nvPr/>
              </p:nvSpPr>
              <p:spPr>
                <a:xfrm>
                  <a:off x="3494267" y="3296516"/>
                  <a:ext cx="182999" cy="2830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5A30D50-7CE3-E7CB-1D2D-44516679B6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4267" y="3296516"/>
                  <a:ext cx="182999" cy="283091"/>
                </a:xfrm>
                <a:prstGeom prst="rect">
                  <a:avLst/>
                </a:prstGeom>
                <a:blipFill>
                  <a:blip r:embed="rId9"/>
                  <a:stretch>
                    <a:fillRect l="-33333" t="-6522" r="-43333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EBEC668-4004-9464-75AB-194625DBA2A2}"/>
                </a:ext>
              </a:extLst>
            </p:cNvPr>
            <p:cNvSpPr/>
            <p:nvPr/>
          </p:nvSpPr>
          <p:spPr>
            <a:xfrm>
              <a:off x="3773559" y="1231572"/>
              <a:ext cx="164123" cy="16412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FF00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FCEE3E5-F0C3-AB2C-EA9B-F076073D8278}"/>
                </a:ext>
              </a:extLst>
            </p:cNvPr>
            <p:cNvSpPr/>
            <p:nvPr/>
          </p:nvSpPr>
          <p:spPr>
            <a:xfrm>
              <a:off x="3677266" y="3198447"/>
              <a:ext cx="164123" cy="164123"/>
            </a:xfrm>
            <a:prstGeom prst="ellipse">
              <a:avLst/>
            </a:prstGeom>
            <a:pattFill prst="zigZag">
              <a:fgClr>
                <a:srgbClr val="0000FF"/>
              </a:fgClr>
              <a:bgClr>
                <a:schemeClr val="bg1"/>
              </a:bgClr>
            </a:patt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F3D92-634B-C1A2-0CF0-5EE0F1D3C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23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AB8454-E597-12FB-7696-D321236196F2}"/>
              </a:ext>
            </a:extLst>
          </p:cNvPr>
          <p:cNvGrpSpPr/>
          <p:nvPr/>
        </p:nvGrpSpPr>
        <p:grpSpPr>
          <a:xfrm>
            <a:off x="350857" y="4085240"/>
            <a:ext cx="11841143" cy="2675228"/>
            <a:chOff x="350857" y="4085240"/>
            <a:chExt cx="11841143" cy="2675228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71D612D-91CA-E941-EB28-9463B46A9841}"/>
                </a:ext>
              </a:extLst>
            </p:cNvPr>
            <p:cNvGrpSpPr/>
            <p:nvPr/>
          </p:nvGrpSpPr>
          <p:grpSpPr>
            <a:xfrm>
              <a:off x="350857" y="4085240"/>
              <a:ext cx="11841143" cy="2675228"/>
              <a:chOff x="350857" y="4085240"/>
              <a:chExt cx="11841143" cy="2675228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FBB0AF8E-CFFE-E970-F9F0-D0D65452EC46}"/>
                  </a:ext>
                </a:extLst>
              </p:cNvPr>
              <p:cNvGrpSpPr/>
              <p:nvPr/>
            </p:nvGrpSpPr>
            <p:grpSpPr>
              <a:xfrm>
                <a:off x="350857" y="4085240"/>
                <a:ext cx="4168546" cy="2675228"/>
                <a:chOff x="350857" y="4085240"/>
                <a:chExt cx="4168546" cy="2675228"/>
              </a:xfrm>
            </p:grpSpPr>
            <p:pic>
              <p:nvPicPr>
                <p:cNvPr id="3" name="Picture 2" descr="A black background with a letter g&#10;&#10;Description automatically generated">
                  <a:extLst>
                    <a:ext uri="{FF2B5EF4-FFF2-40B4-BE49-F238E27FC236}">
                      <a16:creationId xmlns:a16="http://schemas.microsoft.com/office/drawing/2014/main" id="{1B744863-351A-701A-005C-299156559D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3211" y="4269906"/>
                  <a:ext cx="3922674" cy="2410265"/>
                </a:xfrm>
                <a:prstGeom prst="rect">
                  <a:avLst/>
                </a:prstGeom>
              </p:spPr>
            </p:pic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BF6880D6-4C49-B84B-AD6C-F962DF7DAE10}"/>
                    </a:ext>
                  </a:extLst>
                </p:cNvPr>
                <p:cNvSpPr/>
                <p:nvPr/>
              </p:nvSpPr>
              <p:spPr>
                <a:xfrm>
                  <a:off x="620921" y="4414377"/>
                  <a:ext cx="164123" cy="164123"/>
                </a:xfrm>
                <a:prstGeom prst="ellipse">
                  <a:avLst/>
                </a:prstGeom>
                <a:pattFill prst="zigZag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D2580B12-4CD5-519C-C44C-F456342928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9324" y="4584471"/>
                      <a:ext cx="16696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oMath>
                        </m:oMathPara>
                      </a14:m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D2580B12-4CD5-519C-C44C-F4563429289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9324" y="4584471"/>
                      <a:ext cx="166969" cy="276999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21429" r="-928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5236D39E-74E2-32B5-3C40-57FD9B2FC76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6930" y="6014414"/>
                      <a:ext cx="19793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oMath>
                        </m:oMathPara>
                      </a14:m>
                      <a:endParaRPr lang="en-US" dirty="0">
                        <a:solidFill>
                          <a:srgbClr val="00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5236D39E-74E2-32B5-3C40-57FD9B2FC76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6930" y="6014414"/>
                      <a:ext cx="197939" cy="276999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30303" r="-24242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C113A8CA-3F56-414D-D3F9-C1855F224134}"/>
                    </a:ext>
                  </a:extLst>
                </p:cNvPr>
                <p:cNvSpPr/>
                <p:nvPr/>
              </p:nvSpPr>
              <p:spPr>
                <a:xfrm>
                  <a:off x="617639" y="6369650"/>
                  <a:ext cx="164123" cy="164123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FF00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7E6691AD-7AFA-25D8-7F54-BC7045F4E7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46100" y="4954951"/>
                      <a:ext cx="41434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2400" dirty="0">
                        <a:solidFill>
                          <a:srgbClr val="00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7E6691AD-7AFA-25D8-7F54-BC7045F4E7D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46100" y="4954951"/>
                      <a:ext cx="414344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7647" r="-97059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DAD4D3E3-2B17-2B86-7822-322E421FB81B}"/>
                    </a:ext>
                  </a:extLst>
                </p:cNvPr>
                <p:cNvSpPr/>
                <p:nvPr/>
              </p:nvSpPr>
              <p:spPr>
                <a:xfrm>
                  <a:off x="4135037" y="4408406"/>
                  <a:ext cx="164123" cy="164123"/>
                </a:xfrm>
                <a:prstGeom prst="ellipse">
                  <a:avLst/>
                </a:prstGeom>
                <a:pattFill prst="zigZag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A8B8F370-B356-7913-816B-C288469A342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15675" y="4592061"/>
                      <a:ext cx="16696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oMath>
                        </m:oMathPara>
                      </a14:m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A8B8F370-B356-7913-816B-C288469A342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15675" y="4592061"/>
                      <a:ext cx="166969" cy="276999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22222" r="-962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5CE31BE5-AD87-89FB-ED08-BB0E49D4AD4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15674" y="6057482"/>
                      <a:ext cx="19793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oMath>
                        </m:oMathPara>
                      </a14:m>
                      <a:endParaRPr lang="en-US" dirty="0">
                        <a:solidFill>
                          <a:srgbClr val="00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5CE31BE5-AD87-89FB-ED08-BB0E49D4AD4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15674" y="6057482"/>
                      <a:ext cx="197939" cy="276999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31250" r="-28125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01D22DCA-9E31-B7A1-9D76-028765AFDA76}"/>
                    </a:ext>
                  </a:extLst>
                </p:cNvPr>
                <p:cNvSpPr/>
                <p:nvPr/>
              </p:nvSpPr>
              <p:spPr>
                <a:xfrm>
                  <a:off x="4133613" y="6412746"/>
                  <a:ext cx="164123" cy="164123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FF00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5575D8B7-7A0B-69E5-8E56-A6D3CD0BF19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6191" y="6308420"/>
                      <a:ext cx="243336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5575D8B7-7A0B-69E5-8E56-A6D3CD0BF19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6191" y="6308420"/>
                      <a:ext cx="243336" cy="36933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30000" r="-27500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90F5EBFC-1E8C-5245-CDC0-12C0642A02C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0857" y="4085240"/>
                      <a:ext cx="243336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90F5EBFC-1E8C-5245-CDC0-12C0642A02C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0857" y="4085240"/>
                      <a:ext cx="243336" cy="369332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l="-30769" r="-46154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54B18F51-0D18-EDFA-2482-20DF0ABBEF8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97736" y="6391136"/>
                      <a:ext cx="198259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54B18F51-0D18-EDFA-2482-20DF0ABBEF8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97736" y="6391136"/>
                      <a:ext cx="198259" cy="36933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l="-27273" r="-27273" b="-327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469EB72C-B9C4-D001-5DEB-5922DD1E49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21144" y="4102574"/>
                      <a:ext cx="198259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469EB72C-B9C4-D001-5DEB-5922DD1E49C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21144" y="4102574"/>
                      <a:ext cx="198259" cy="3693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31250" r="-103125" b="-16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854444E5-6DD7-F6EB-0364-EB5B1B34FE0C}"/>
                      </a:ext>
                    </a:extLst>
                  </p:cNvPr>
                  <p:cNvSpPr txBox="1"/>
                  <p:nvPr/>
                </p:nvSpPr>
                <p:spPr>
                  <a:xfrm>
                    <a:off x="5541007" y="4560284"/>
                    <a:ext cx="6650993" cy="19436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342900" indent="-342900">
                      <a:buFont typeface="Wingdings" panose="05000000000000000000" pitchFamily="2" charset="2"/>
                      <a:buChar char="q"/>
                    </a:pPr>
                    <a:r>
                      <a:rPr lang="en-US" sz="2400" dirty="0"/>
                      <a:t>Gluons carry “color-</a:t>
                    </a:r>
                    <a:r>
                      <a:rPr lang="en-US" sz="2400" dirty="0" err="1"/>
                      <a:t>anticolor</a:t>
                    </a:r>
                    <a:r>
                      <a:rPr lang="en-US" sz="2400" dirty="0"/>
                      <a:t>”</a:t>
                    </a:r>
                  </a:p>
                  <a:p>
                    <a:pPr marL="342900" indent="-342900">
                      <a:buFont typeface="Wingdings" panose="05000000000000000000" pitchFamily="2" charset="2"/>
                      <a:buChar char="q"/>
                    </a:pPr>
                    <a:r>
                      <a:rPr lang="en-US" sz="2400" dirty="0"/>
                      <a:t>Of the fundamental particles:</a:t>
                    </a:r>
                  </a:p>
                  <a:p>
                    <a:pPr marL="800100" lvl="1" indent="-342900">
                      <a:buFont typeface="Wingdings" panose="05000000000000000000" pitchFamily="2" charset="2"/>
                      <a:buChar char="q"/>
                    </a:pPr>
                    <a:r>
                      <a:rPr lang="en-US" sz="2400" dirty="0"/>
                      <a:t>Only quarks and gluons carry color charge.</a:t>
                    </a:r>
                  </a:p>
                  <a:p>
                    <a:pPr marL="800100" lvl="1" indent="-342900">
                      <a:buFont typeface="Wingdings" panose="05000000000000000000" pitchFamily="2" charset="2"/>
                      <a:buChar char="q"/>
                    </a:pPr>
                    <a:r>
                      <a:rPr lang="en-US" sz="2400" dirty="0"/>
                      <a:t>Leptons, photons,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a14:m>
                    <a:r>
                      <a:rPr lang="en-US" sz="2400" dirty="0"/>
                      <a:t>  have no color.</a:t>
                    </a:r>
                    <a:br>
                      <a:rPr lang="en-US" sz="2400" dirty="0"/>
                    </a:br>
                    <a:r>
                      <a:rPr lang="en-US" sz="2400" dirty="0">
                        <a:sym typeface="Wingdings" panose="05000000000000000000" pitchFamily="2" charset="2"/>
                      </a:rPr>
                      <a:t> Cannot directly interact with a gluon!</a:t>
                    </a:r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854444E5-6DD7-F6EB-0364-EB5B1B34FE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41007" y="4560284"/>
                    <a:ext cx="6650993" cy="194360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1283" t="-2508" b="-627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475B3B-0E6D-6DD2-31E6-4E445A54B733}"/>
                </a:ext>
              </a:extLst>
            </p:cNvPr>
            <p:cNvSpPr txBox="1"/>
            <p:nvPr/>
          </p:nvSpPr>
          <p:spPr>
            <a:xfrm>
              <a:off x="2115325" y="5663856"/>
              <a:ext cx="7120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gluon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618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20CA-815D-F2AC-F4A9-8B3A5C49A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8" y="67078"/>
            <a:ext cx="10515600" cy="619613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F3D92-634B-C1A2-0CF0-5EE0F1D3C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24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AB8454-E597-12FB-7696-D321236196F2}"/>
              </a:ext>
            </a:extLst>
          </p:cNvPr>
          <p:cNvGrpSpPr/>
          <p:nvPr/>
        </p:nvGrpSpPr>
        <p:grpSpPr>
          <a:xfrm>
            <a:off x="413758" y="913698"/>
            <a:ext cx="10101842" cy="2398783"/>
            <a:chOff x="503210" y="4245166"/>
            <a:chExt cx="10101842" cy="239878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71D612D-91CA-E941-EB28-9463B46A9841}"/>
                </a:ext>
              </a:extLst>
            </p:cNvPr>
            <p:cNvGrpSpPr/>
            <p:nvPr/>
          </p:nvGrpSpPr>
          <p:grpSpPr>
            <a:xfrm>
              <a:off x="503210" y="4245166"/>
              <a:ext cx="10101842" cy="2398783"/>
              <a:chOff x="503210" y="4245166"/>
              <a:chExt cx="10101842" cy="2398783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FBB0AF8E-CFFE-E970-F9F0-D0D65452EC46}"/>
                  </a:ext>
                </a:extLst>
              </p:cNvPr>
              <p:cNvGrpSpPr/>
              <p:nvPr/>
            </p:nvGrpSpPr>
            <p:grpSpPr>
              <a:xfrm>
                <a:off x="503210" y="4245166"/>
                <a:ext cx="3869071" cy="2398783"/>
                <a:chOff x="503210" y="4245166"/>
                <a:chExt cx="3869071" cy="2398783"/>
              </a:xfrm>
            </p:grpSpPr>
            <p:pic>
              <p:nvPicPr>
                <p:cNvPr id="3" name="Picture 2" descr="A black background with a letter g&#10;&#10;Description automatically generated">
                  <a:extLst>
                    <a:ext uri="{FF2B5EF4-FFF2-40B4-BE49-F238E27FC236}">
                      <a16:creationId xmlns:a16="http://schemas.microsoft.com/office/drawing/2014/main" id="{1B744863-351A-701A-005C-299156559D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3210" y="4269907"/>
                  <a:ext cx="3712547" cy="2281154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54B18F51-0D18-EDFA-2482-20DF0ABBEF8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72043" y="6274617"/>
                      <a:ext cx="400238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54B18F51-0D18-EDFA-2482-20DF0ABBEF8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72043" y="6274617"/>
                      <a:ext cx="400238" cy="3693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469EB72C-B9C4-D001-5DEB-5922DD1E49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67234" y="4245166"/>
                      <a:ext cx="405047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lang="en-US" sz="2400" dirty="0"/>
                        <a:t>  </a:t>
                      </a:r>
                      <a14:m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oMath>
                      </a14:m>
                      <a:r>
                        <a:rPr lang="en-US" sz="2400" dirty="0"/>
                        <a:t>  </a:t>
                      </a:r>
                    </a:p>
                  </p:txBody>
                </p:sp>
              </mc:Choice>
              <mc:Fallback xmlns=""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469EB72C-B9C4-D001-5DEB-5922DD1E49C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67234" y="4245166"/>
                      <a:ext cx="405047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r="-73134" b="-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54444E5-6DD7-F6EB-0364-EB5B1B34FE0C}"/>
                  </a:ext>
                </a:extLst>
              </p:cNvPr>
              <p:cNvSpPr txBox="1"/>
              <p:nvPr/>
            </p:nvSpPr>
            <p:spPr>
              <a:xfrm>
                <a:off x="5928633" y="4408406"/>
                <a:ext cx="46764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Is this a valid Feynman diagram?</a:t>
                </a:r>
                <a:br>
                  <a:rPr lang="en-US" sz="2400" dirty="0"/>
                </a:br>
                <a:r>
                  <a:rPr lang="en-US" sz="2400" dirty="0"/>
                  <a:t>Why or why not?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475B3B-0E6D-6DD2-31E6-4E445A54B733}"/>
                </a:ext>
              </a:extLst>
            </p:cNvPr>
            <p:cNvSpPr txBox="1"/>
            <p:nvPr/>
          </p:nvSpPr>
          <p:spPr>
            <a:xfrm>
              <a:off x="1975245" y="5621694"/>
              <a:ext cx="7120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gluon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7555A8-BAB0-DBC2-061B-06E88FABF33C}"/>
                  </a:ext>
                </a:extLst>
              </p:cNvPr>
              <p:cNvSpPr txBox="1"/>
              <p:nvPr/>
            </p:nvSpPr>
            <p:spPr>
              <a:xfrm>
                <a:off x="205010" y="854808"/>
                <a:ext cx="484620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7555A8-BAB0-DBC2-061B-06E88FABF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0" y="854808"/>
                <a:ext cx="48462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E86664-9EDA-29DE-A74A-AE23DF967E0E}"/>
                  </a:ext>
                </a:extLst>
              </p:cNvPr>
              <p:cNvSpPr txBox="1"/>
              <p:nvPr/>
            </p:nvSpPr>
            <p:spPr>
              <a:xfrm>
                <a:off x="205010" y="2813447"/>
                <a:ext cx="484620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E86664-9EDA-29DE-A74A-AE23DF967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0" y="2813447"/>
                <a:ext cx="48462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763BB2B4-9DCB-02BD-1B98-3FFF318B7CC0}"/>
              </a:ext>
            </a:extLst>
          </p:cNvPr>
          <p:cNvGrpSpPr/>
          <p:nvPr/>
        </p:nvGrpSpPr>
        <p:grpSpPr>
          <a:xfrm>
            <a:off x="485951" y="3464628"/>
            <a:ext cx="10029649" cy="3103421"/>
            <a:chOff x="485951" y="3464628"/>
            <a:chExt cx="10029649" cy="3103421"/>
          </a:xfrm>
        </p:grpSpPr>
        <p:pic>
          <p:nvPicPr>
            <p:cNvPr id="53" name="Picture 52" descr="A diagram of a mathematical equation&#10;&#10;Description automatically generated">
              <a:extLst>
                <a:ext uri="{FF2B5EF4-FFF2-40B4-BE49-F238E27FC236}">
                  <a16:creationId xmlns:a16="http://schemas.microsoft.com/office/drawing/2014/main" id="{81B56B5D-C35F-6998-E7FD-6441EA07B3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68" t="15672" r="20506" b="21282"/>
            <a:stretch/>
          </p:blipFill>
          <p:spPr>
            <a:xfrm>
              <a:off x="834886" y="3464628"/>
              <a:ext cx="3911027" cy="3103421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67116D5-EAC7-54CC-3C0F-7DEF902CB72B}"/>
                </a:ext>
              </a:extLst>
            </p:cNvPr>
            <p:cNvGrpSpPr/>
            <p:nvPr/>
          </p:nvGrpSpPr>
          <p:grpSpPr>
            <a:xfrm>
              <a:off x="485951" y="3649774"/>
              <a:ext cx="10029649" cy="2786863"/>
              <a:chOff x="485951" y="3649774"/>
              <a:chExt cx="10029649" cy="27868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D82917FC-29A0-4FA4-FB26-1F864481B48F}"/>
                      </a:ext>
                    </a:extLst>
                  </p:cNvPr>
                  <p:cNvSpPr txBox="1"/>
                  <p:nvPr/>
                </p:nvSpPr>
                <p:spPr>
                  <a:xfrm>
                    <a:off x="2275858" y="5016338"/>
                    <a:ext cx="320408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D82917FC-29A0-4FA4-FB26-1F864481B4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5858" y="5016338"/>
                    <a:ext cx="320408" cy="4924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58E01CFF-58AE-5195-809B-C083B111E0C8}"/>
                      </a:ext>
                    </a:extLst>
                  </p:cNvPr>
                  <p:cNvSpPr txBox="1"/>
                  <p:nvPr/>
                </p:nvSpPr>
                <p:spPr>
                  <a:xfrm>
                    <a:off x="539054" y="5821084"/>
                    <a:ext cx="286617" cy="43088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58E01CFF-58AE-5195-809B-C083B111E0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054" y="5821084"/>
                    <a:ext cx="286617" cy="43088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25B0B528-0EE0-6036-7A83-BA37E5FE91CA}"/>
                      </a:ext>
                    </a:extLst>
                  </p:cNvPr>
                  <p:cNvSpPr txBox="1"/>
                  <p:nvPr/>
                </p:nvSpPr>
                <p:spPr>
                  <a:xfrm>
                    <a:off x="485951" y="3834440"/>
                    <a:ext cx="286617" cy="43088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25B0B528-0EE0-6036-7A83-BA37E5FE91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951" y="3834440"/>
                    <a:ext cx="286617" cy="43088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DC294712-FF67-A513-2F52-F5A359AE093E}"/>
                      </a:ext>
                    </a:extLst>
                  </p:cNvPr>
                  <p:cNvSpPr txBox="1"/>
                  <p:nvPr/>
                </p:nvSpPr>
                <p:spPr>
                  <a:xfrm>
                    <a:off x="4126306" y="3649774"/>
                    <a:ext cx="405047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2400" dirty="0"/>
                      <a:t>  </a:t>
                    </a:r>
                    <a14:m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oMath>
                    </a14:m>
                    <a:r>
                      <a:rPr lang="en-US" sz="2400" dirty="0"/>
                      <a:t>  </a:t>
                    </a:r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DC294712-FF67-A513-2F52-F5A359AE09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6306" y="3649774"/>
                    <a:ext cx="405047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74242" b="-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16E16357-EB66-FA53-82DA-17801820AC08}"/>
                      </a:ext>
                    </a:extLst>
                  </p:cNvPr>
                  <p:cNvSpPr txBox="1"/>
                  <p:nvPr/>
                </p:nvSpPr>
                <p:spPr>
                  <a:xfrm>
                    <a:off x="4121720" y="6067305"/>
                    <a:ext cx="400238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16E16357-EB66-FA53-82DA-17801820AC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1720" y="6067305"/>
                    <a:ext cx="400238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32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14EFEAD-FFD7-A609-5098-776269F2AFBB}"/>
                  </a:ext>
                </a:extLst>
              </p:cNvPr>
              <p:cNvSpPr txBox="1"/>
              <p:nvPr/>
            </p:nvSpPr>
            <p:spPr>
              <a:xfrm>
                <a:off x="5710001" y="4019106"/>
                <a:ext cx="480559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Is this a valid Feynman diagram?</a:t>
                </a:r>
                <a:br>
                  <a:rPr lang="en-US" sz="2400" dirty="0"/>
                </a:br>
                <a:r>
                  <a:rPr lang="en-US" sz="2400" dirty="0"/>
                  <a:t>Why or why not?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25BF546-EB14-AFE3-F69D-025C72AC488C}"/>
                  </a:ext>
                </a:extLst>
              </p:cNvPr>
              <p:cNvSpPr txBox="1"/>
              <p:nvPr/>
            </p:nvSpPr>
            <p:spPr>
              <a:xfrm>
                <a:off x="5702726" y="5508781"/>
                <a:ext cx="553715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If YES, what can you say about the colors</a:t>
                </a:r>
                <a:br>
                  <a:rPr lang="en-US" sz="2400" dirty="0"/>
                </a:br>
                <a:r>
                  <a:rPr lang="en-US" sz="2400" dirty="0"/>
                  <a:t>allowed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400" dirty="0"/>
                  <a:t> ?   And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2400" dirty="0"/>
                  <a:t> ?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25BF546-EB14-AFE3-F69D-025C72AC4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726" y="5508781"/>
                <a:ext cx="5537157" cy="830997"/>
              </a:xfrm>
              <a:prstGeom prst="rect">
                <a:avLst/>
              </a:prstGeom>
              <a:blipFill>
                <a:blip r:embed="rId13"/>
                <a:stretch>
                  <a:fillRect l="-1430" t="-5882" r="-660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62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5A4B-5645-9540-25A4-2BB64712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Hadrons, baryons and mesons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FD4D02-AA7C-ABDC-6173-5985BB44BA1E}"/>
              </a:ext>
            </a:extLst>
          </p:cNvPr>
          <p:cNvSpPr txBox="1"/>
          <p:nvPr/>
        </p:nvSpPr>
        <p:spPr>
          <a:xfrm>
            <a:off x="274928" y="545964"/>
            <a:ext cx="6641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/>
              <a:t>Hadrons</a:t>
            </a:r>
            <a:r>
              <a:rPr lang="en-US" sz="2800" dirty="0"/>
              <a:t>: Particles containing quarks.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800" dirty="0"/>
              <a:t> All known hadrons have </a:t>
            </a:r>
            <a:r>
              <a:rPr lang="en-US" sz="2800" b="1" u="sng" dirty="0"/>
              <a:t>zero net color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EBFDD18-090A-2B97-B672-3EFBD52160E5}"/>
              </a:ext>
            </a:extLst>
          </p:cNvPr>
          <p:cNvSpPr/>
          <p:nvPr/>
        </p:nvSpPr>
        <p:spPr>
          <a:xfrm>
            <a:off x="889852" y="2538047"/>
            <a:ext cx="3552216" cy="3517900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D0C642-ED15-CACE-C115-44615F0FDF88}"/>
              </a:ext>
            </a:extLst>
          </p:cNvPr>
          <p:cNvSpPr/>
          <p:nvPr/>
        </p:nvSpPr>
        <p:spPr>
          <a:xfrm>
            <a:off x="1882344" y="2995247"/>
            <a:ext cx="783616" cy="762000"/>
          </a:xfrm>
          <a:prstGeom prst="ellipse">
            <a:avLst/>
          </a:prstGeom>
          <a:solidFill>
            <a:srgbClr val="0000FF"/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7749A5-F9A3-A851-E689-38F145AB4025}"/>
              </a:ext>
            </a:extLst>
          </p:cNvPr>
          <p:cNvSpPr/>
          <p:nvPr/>
        </p:nvSpPr>
        <p:spPr>
          <a:xfrm>
            <a:off x="1507020" y="4525597"/>
            <a:ext cx="783616" cy="762000"/>
          </a:xfrm>
          <a:prstGeom prst="ellipse">
            <a:avLst/>
          </a:prstGeom>
          <a:solidFill>
            <a:srgbClr val="FF0000"/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22BDE1-AEC8-03BE-13C0-91A553550AA4}"/>
              </a:ext>
            </a:extLst>
          </p:cNvPr>
          <p:cNvSpPr/>
          <p:nvPr/>
        </p:nvSpPr>
        <p:spPr>
          <a:xfrm>
            <a:off x="3251043" y="3915997"/>
            <a:ext cx="783616" cy="762000"/>
          </a:xfrm>
          <a:prstGeom prst="ellipse">
            <a:avLst/>
          </a:prstGeom>
          <a:solidFill>
            <a:srgbClr val="00FF00"/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C80AA-2209-AE31-C200-A7434BCFA679}"/>
              </a:ext>
            </a:extLst>
          </p:cNvPr>
          <p:cNvSpPr txBox="1"/>
          <p:nvPr/>
        </p:nvSpPr>
        <p:spPr>
          <a:xfrm>
            <a:off x="1534231" y="1628319"/>
            <a:ext cx="25004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Conventional </a:t>
            </a:r>
            <a:br>
              <a:rPr lang="en-US" sz="2800" dirty="0"/>
            </a:br>
            <a:r>
              <a:rPr lang="en-US" sz="2800" dirty="0"/>
              <a:t>baryon (proton)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AEEBD1-A5CF-6A37-0815-4C9D24BD9055}"/>
              </a:ext>
            </a:extLst>
          </p:cNvPr>
          <p:cNvSpPr/>
          <p:nvPr/>
        </p:nvSpPr>
        <p:spPr>
          <a:xfrm>
            <a:off x="7151078" y="2778013"/>
            <a:ext cx="2798064" cy="2854568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CACED56-887C-C2F9-802D-604E8D964C48}"/>
                  </a:ext>
                </a:extLst>
              </p:cNvPr>
              <p:cNvSpPr/>
              <p:nvPr/>
            </p:nvSpPr>
            <p:spPr>
              <a:xfrm>
                <a:off x="8337565" y="3422646"/>
                <a:ext cx="783616" cy="762000"/>
              </a:xfrm>
              <a:prstGeom prst="ellipse">
                <a:avLst/>
              </a:prstGeom>
              <a:pattFill prst="zigZag">
                <a:fgClr>
                  <a:srgbClr val="FF0000"/>
                </a:fgClr>
                <a:bgClr>
                  <a:schemeClr val="bg1"/>
                </a:bgClr>
              </a:pattFill>
              <a:effectLst>
                <a:softEdge rad="1270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CACED56-887C-C2F9-802D-604E8D964C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565" y="3422646"/>
                <a:ext cx="783616" cy="762000"/>
              </a:xfrm>
              <a:prstGeom prst="ellipse">
                <a:avLst/>
              </a:prstGeom>
              <a:blipFill>
                <a:blip r:embed="rId2"/>
                <a:stretch>
                  <a:fillRect r="-8462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5A10D065-6ABA-4239-1B3A-0253D5AF98CD}"/>
              </a:ext>
            </a:extLst>
          </p:cNvPr>
          <p:cNvSpPr/>
          <p:nvPr/>
        </p:nvSpPr>
        <p:spPr>
          <a:xfrm>
            <a:off x="7945757" y="4350076"/>
            <a:ext cx="783616" cy="762000"/>
          </a:xfrm>
          <a:prstGeom prst="ellipse">
            <a:avLst/>
          </a:prstGeom>
          <a:solidFill>
            <a:srgbClr val="FF0000"/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780302-2246-44E9-7FFD-ECD2190EE89C}"/>
              </a:ext>
            </a:extLst>
          </p:cNvPr>
          <p:cNvSpPr txBox="1"/>
          <p:nvPr/>
        </p:nvSpPr>
        <p:spPr>
          <a:xfrm>
            <a:off x="7390355" y="1698597"/>
            <a:ext cx="21852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Conventional </a:t>
            </a:r>
            <a:br>
              <a:rPr lang="en-US" sz="2800" dirty="0"/>
            </a:br>
            <a:r>
              <a:rPr lang="en-US" sz="2800" dirty="0"/>
              <a:t>meson (pion)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0EE694-7FA5-7D8C-3646-6D7674A1C9AD}"/>
              </a:ext>
            </a:extLst>
          </p:cNvPr>
          <p:cNvSpPr txBox="1"/>
          <p:nvPr/>
        </p:nvSpPr>
        <p:spPr>
          <a:xfrm>
            <a:off x="331556" y="6145602"/>
            <a:ext cx="4396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Any 3 quarks (except top) w/ different color </a:t>
            </a:r>
            <a:br>
              <a:rPr lang="en-US" dirty="0"/>
            </a:br>
            <a:r>
              <a:rPr lang="en-US" dirty="0"/>
              <a:t>can form a baryon that should exist in nature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A5D187-9552-C8D3-6A48-758424FEF189}"/>
              </a:ext>
            </a:extLst>
          </p:cNvPr>
          <p:cNvSpPr txBox="1"/>
          <p:nvPr/>
        </p:nvSpPr>
        <p:spPr>
          <a:xfrm>
            <a:off x="6543934" y="6145601"/>
            <a:ext cx="4370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Any quark + antiquark (with color-</a:t>
            </a:r>
            <a:r>
              <a:rPr lang="en-US" dirty="0" err="1"/>
              <a:t>anticolor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can form a meson that should exist in nature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067AED-B478-968C-E9C2-3069CC6A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7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-1.11111E-6 C 0.04414 -1.11111E-6 0.08021 0.07037 0.08021 0.15741 C 0.08021 0.24421 0.04414 0.31482 1.66667E-6 0.31482 C -0.0444 0.31482 -0.08021 0.24421 -0.08021 0.15741 C -0.08021 0.07037 -0.0444 -1.11111E-6 1.66667E-6 -1.11111E-6 Z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78 0.03009 L -0.02253 0.15972 L -0.12422 0.1669 L -0.19518 -0.05602 L -0.06498 -0.19792 L 0.01211 -0.16296 L -0.00078 0.03009 Z " pathEditMode="relative" rAng="0" ptsTypes="AAA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76" y="-456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99 -0.0081 L 0.0651 0.07963 L 0.1431 0.0868 L 0.19049 -0.11157 L -0.05221 -0.18519 L 0.08685 -0.29907 L 0.08385 -0.06065 L 0.0099 -0.0081 Z " pathEditMode="relative" rAng="0" ptsTypes="AAAAAA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-4.81481E-6 L 0.02579 0.05625 L 0.0625 0.06088 L 0.08477 -0.06597 L -0.0289 -0.11296 L 0.03607 -0.18541 L 0.03464 -0.03356 L -4.16667E-6 -4.81481E-6 Z " pathEditMode="relative" rAng="0" ptsTypes="AAAAAA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-622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56 -0.00532 L -0.0056 -0.00509 C -0.03646 -0.02431 -0.0198 -0.01852 -0.05547 -0.0206 L -0.0642 -0.01898 C -0.06758 -0.01829 -0.07318 -0.01667 -0.0767 -0.01551 C -0.07826 -0.01505 -0.07995 -0.01435 -0.08151 -0.01389 C -0.08282 -0.01343 -0.08399 -0.0125 -0.08529 -0.01204 C -0.09206 -0.01019 -0.09167 -0.01042 -0.09584 -0.01042 L -0.07383 0.16921 L 0.05885 0.10764 L 0.07239 0.04768 L 0.04544 -0.06157 L -0.00079 -0.00694 " pathEditMode="relative" rAng="0" ptsTypes="AAAAAAAAAAA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590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1" grpId="0" animBg="1"/>
      <p:bldP spid="12" grpId="0" animBg="1"/>
      <p:bldP spid="12" grpId="1" animBg="1"/>
      <p:bldP spid="13" grpId="0" animBg="1"/>
      <p:bldP spid="13" grpId="1" animBg="1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0746B-F0E0-2972-4F18-11A58DEC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Non-conventional hadrons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ACFB3-C4BE-BC80-B570-24655398B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0" y="619613"/>
            <a:ext cx="11529647" cy="5712313"/>
          </a:xfrm>
        </p:spPr>
        <p:txBody>
          <a:bodyPr/>
          <a:lstStyle/>
          <a:p>
            <a:r>
              <a:rPr lang="en-US" dirty="0"/>
              <a:t>In recent years, strong evidence of tetraquarks and pentaquarks, much of it</a:t>
            </a:r>
            <a:br>
              <a:rPr lang="en-US"/>
            </a:br>
            <a:r>
              <a:rPr lang="en-US"/>
              <a:t>spear-headed </a:t>
            </a:r>
            <a:r>
              <a:rPr lang="en-US" dirty="0"/>
              <a:t>by LHCb</a:t>
            </a:r>
          </a:p>
        </p:txBody>
      </p:sp>
      <p:pic>
        <p:nvPicPr>
          <p:cNvPr id="5" name="Picture 4" descr="A close-up of several spheres&#10;&#10;Description automatically generated">
            <a:extLst>
              <a:ext uri="{FF2B5EF4-FFF2-40B4-BE49-F238E27FC236}">
                <a16:creationId xmlns:a16="http://schemas.microsoft.com/office/drawing/2014/main" id="{FA798139-0B49-C997-9746-DC9056F425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92"/>
          <a:stretch/>
        </p:blipFill>
        <p:spPr>
          <a:xfrm>
            <a:off x="793262" y="1480821"/>
            <a:ext cx="4034519" cy="4228123"/>
          </a:xfrm>
          <a:prstGeom prst="rect">
            <a:avLst/>
          </a:prstGeom>
        </p:spPr>
      </p:pic>
      <p:pic>
        <p:nvPicPr>
          <p:cNvPr id="7" name="Picture 6" descr="A close-up of a cell&#10;&#10;Description automatically generated">
            <a:extLst>
              <a:ext uri="{FF2B5EF4-FFF2-40B4-BE49-F238E27FC236}">
                <a16:creationId xmlns:a16="http://schemas.microsoft.com/office/drawing/2014/main" id="{E8986201-9870-C8A4-F7A4-4931465006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0" r="14149"/>
          <a:stretch/>
        </p:blipFill>
        <p:spPr>
          <a:xfrm>
            <a:off x="5825793" y="1480821"/>
            <a:ext cx="5308300" cy="42281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6220DA-92ED-BF8C-2CE3-8331D0830FAC}"/>
              </a:ext>
            </a:extLst>
          </p:cNvPr>
          <p:cNvSpPr txBox="1"/>
          <p:nvPr/>
        </p:nvSpPr>
        <p:spPr>
          <a:xfrm>
            <a:off x="601383" y="6007554"/>
            <a:ext cx="1109682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The nature of these states still under active investigation: tightly bound or molecular?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C4B829-53E9-AEC1-94A0-FCBB3FA04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6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5D8BD-A71C-60E2-3131-E917C1AD5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254" y="0"/>
            <a:ext cx="9483969" cy="26016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I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Feynman diagrams and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understand them</a:t>
            </a:r>
          </a:p>
        </p:txBody>
      </p:sp>
      <p:pic>
        <p:nvPicPr>
          <p:cNvPr id="7" name="Picture 6" descr="A person standing in front of a chalkboard&#10;&#10;Description automatically generated">
            <a:extLst>
              <a:ext uri="{FF2B5EF4-FFF2-40B4-BE49-F238E27FC236}">
                <a16:creationId xmlns:a16="http://schemas.microsoft.com/office/drawing/2014/main" id="{F0940199-02EC-9D15-09C5-3D3CE304F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24" y="2757487"/>
            <a:ext cx="6429375" cy="36188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206B59-B954-D085-FC1B-6D265806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86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870DF-06FF-2972-5C5D-0A8A3D00F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8992B9-BE2E-B68C-1AC1-BB66CDA0AA0E}"/>
                  </a:ext>
                </a:extLst>
              </p:cNvPr>
              <p:cNvSpPr txBox="1"/>
              <p:nvPr/>
            </p:nvSpPr>
            <p:spPr>
              <a:xfrm>
                <a:off x="140677" y="867507"/>
                <a:ext cx="11376961" cy="4163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In particle physics, we universally use “eV” units, and usually it’s MeV, GeV or even </a:t>
                </a:r>
                <a:r>
                  <a:rPr lang="en-US" sz="2400" dirty="0" err="1"/>
                  <a:t>TeV</a:t>
                </a:r>
                <a:r>
                  <a:rPr lang="en-US" sz="2400" dirty="0"/>
                  <a:t>!</a:t>
                </a:r>
                <a:br>
                  <a:rPr lang="en-US" sz="2400" dirty="0"/>
                </a:br>
                <a:r>
                  <a:rPr lang="en-US" sz="2400" dirty="0"/>
                  <a:t>(1 eV = 1.6 x 10</a:t>
                </a:r>
                <a:r>
                  <a:rPr lang="en-US" sz="2400" baseline="30000" dirty="0"/>
                  <a:t>-19</a:t>
                </a:r>
                <a:r>
                  <a:rPr lang="en-US" sz="2400" dirty="0"/>
                  <a:t> J )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sz="2400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Energy units:   			            [MeV],         [GeV]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sz="2400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 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⇒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sz="2400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Mass units:  [Energy ]  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00FF"/>
                    </a:solidFill>
                  </a:rPr>
                  <a:t>    </a:t>
                </a:r>
                <a:r>
                  <a:rPr lang="en-US" sz="2400" b="1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               [MeV/c</a:t>
                </a:r>
                <a:r>
                  <a:rPr lang="en-US" sz="2400" b="1" baseline="300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400" b="1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],    [GeV/c</a:t>
                </a:r>
                <a:r>
                  <a:rPr lang="en-US" sz="2400" b="1" baseline="300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2400" b="1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]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sz="2400" b="1" dirty="0">
                  <a:solidFill>
                    <a:srgbClr val="0000FF"/>
                  </a:solidFill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400" b="1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 Momentum units:                                        [MeV/c],     [GeV/c]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8992B9-BE2E-B68C-1AC1-BB66CDA0A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7" y="867507"/>
                <a:ext cx="11376961" cy="4163319"/>
              </a:xfrm>
              <a:prstGeom prst="rect">
                <a:avLst/>
              </a:prstGeom>
              <a:blipFill>
                <a:blip r:embed="rId2"/>
                <a:stretch>
                  <a:fillRect l="-697" t="-1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40267-E4C8-F245-09E2-6B56B045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1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76E4ED-427C-756B-6C7B-3683383AF2AD}"/>
              </a:ext>
            </a:extLst>
          </p:cNvPr>
          <p:cNvSpPr/>
          <p:nvPr/>
        </p:nvSpPr>
        <p:spPr>
          <a:xfrm>
            <a:off x="3511058" y="287782"/>
            <a:ext cx="2278104" cy="906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Forces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944D6D-CAD1-75EF-83DB-0F9A2867C691}"/>
              </a:ext>
            </a:extLst>
          </p:cNvPr>
          <p:cNvSpPr/>
          <p:nvPr/>
        </p:nvSpPr>
        <p:spPr>
          <a:xfrm>
            <a:off x="762889" y="1819299"/>
            <a:ext cx="2928135" cy="6696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Interactions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0C9AC7-D6F0-6CC6-0D88-5EF983E7DC93}"/>
              </a:ext>
            </a:extLst>
          </p:cNvPr>
          <p:cNvSpPr/>
          <p:nvPr/>
        </p:nvSpPr>
        <p:spPr>
          <a:xfrm>
            <a:off x="5506783" y="1816514"/>
            <a:ext cx="3213147" cy="6895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Particle decays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B82912-49EC-849E-5000-898F6C7D103A}"/>
              </a:ext>
            </a:extLst>
          </p:cNvPr>
          <p:cNvSpPr txBox="1"/>
          <p:nvPr/>
        </p:nvSpPr>
        <p:spPr>
          <a:xfrm>
            <a:off x="946125" y="2488922"/>
            <a:ext cx="3482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Cross-section (area)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B68ED7-7F33-2D39-16FE-BBF3211945FE}"/>
              </a:ext>
            </a:extLst>
          </p:cNvPr>
          <p:cNvSpPr txBox="1"/>
          <p:nvPr/>
        </p:nvSpPr>
        <p:spPr>
          <a:xfrm>
            <a:off x="5815033" y="2506048"/>
            <a:ext cx="2806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Decay rate (1/s)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E0F233-E1EE-8469-F2BB-546D2E6027F3}"/>
                  </a:ext>
                </a:extLst>
              </p:cNvPr>
              <p:cNvSpPr txBox="1"/>
              <p:nvPr/>
            </p:nvSpPr>
            <p:spPr>
              <a:xfrm>
                <a:off x="6221567" y="3091391"/>
                <a:ext cx="1900136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𝜞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E0F233-E1EE-8469-F2BB-546D2E602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567" y="3091391"/>
                <a:ext cx="1900136" cy="4385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FE210CC-3990-E578-B43A-7784C69EBBBA}"/>
                  </a:ext>
                </a:extLst>
              </p:cNvPr>
              <p:cNvSpPr txBox="1"/>
              <p:nvPr/>
            </p:nvSpPr>
            <p:spPr>
              <a:xfrm>
                <a:off x="1224556" y="2995882"/>
                <a:ext cx="27613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FE210CC-3990-E578-B43A-7784C69EB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56" y="2995882"/>
                <a:ext cx="276139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row: Right 18">
            <a:extLst>
              <a:ext uri="{FF2B5EF4-FFF2-40B4-BE49-F238E27FC236}">
                <a16:creationId xmlns:a16="http://schemas.microsoft.com/office/drawing/2014/main" id="{1D0B87DE-CF3A-F462-4809-CE08A81DF590}"/>
              </a:ext>
            </a:extLst>
          </p:cNvPr>
          <p:cNvSpPr/>
          <p:nvPr/>
        </p:nvSpPr>
        <p:spPr>
          <a:xfrm rot="2458468">
            <a:off x="4946877" y="1249920"/>
            <a:ext cx="12715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70979DE-A0BC-2312-7024-B9C78A2E027A}"/>
              </a:ext>
            </a:extLst>
          </p:cNvPr>
          <p:cNvSpPr/>
          <p:nvPr/>
        </p:nvSpPr>
        <p:spPr>
          <a:xfrm rot="7802774">
            <a:off x="3271098" y="1250653"/>
            <a:ext cx="12722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2972D3-5C33-F8FC-3CCA-FE6BC6869943}"/>
                  </a:ext>
                </a:extLst>
              </p:cNvPr>
              <p:cNvSpPr txBox="1"/>
              <p:nvPr/>
            </p:nvSpPr>
            <p:spPr>
              <a:xfrm>
                <a:off x="8719929" y="3067439"/>
                <a:ext cx="27613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𝜞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𝐚𝐧𝐲𝐭𝐡𝐢𝐧𝐠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2972D3-5C33-F8FC-3CCA-FE6BC6869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929" y="3067439"/>
                <a:ext cx="2761397" cy="461665"/>
              </a:xfrm>
              <a:prstGeom prst="rect">
                <a:avLst/>
              </a:prstGeom>
              <a:blipFill>
                <a:blip r:embed="rId4"/>
                <a:stretch>
                  <a:fillRect l="-44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C1DB2AC-0B9C-3A92-70A9-9F1F21D1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1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3615EB-828C-17FF-AC46-E183FC38D208}"/>
              </a:ext>
            </a:extLst>
          </p:cNvPr>
          <p:cNvSpPr/>
          <p:nvPr/>
        </p:nvSpPr>
        <p:spPr>
          <a:xfrm>
            <a:off x="3511058" y="287782"/>
            <a:ext cx="2278104" cy="906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Forces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043EAA-40A1-BF59-5D2A-1EB1FB0A5BBC}"/>
              </a:ext>
            </a:extLst>
          </p:cNvPr>
          <p:cNvSpPr/>
          <p:nvPr/>
        </p:nvSpPr>
        <p:spPr>
          <a:xfrm>
            <a:off x="762889" y="1819299"/>
            <a:ext cx="2928135" cy="6696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Interactions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915D73-4AD8-3A1B-C2B0-1DF25B12C7FD}"/>
              </a:ext>
            </a:extLst>
          </p:cNvPr>
          <p:cNvSpPr/>
          <p:nvPr/>
        </p:nvSpPr>
        <p:spPr>
          <a:xfrm>
            <a:off x="5506783" y="1816514"/>
            <a:ext cx="3213147" cy="6895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Particle decays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414FBE-0AFB-25E6-E82B-F9E3D5A916F4}"/>
              </a:ext>
            </a:extLst>
          </p:cNvPr>
          <p:cNvSpPr txBox="1"/>
          <p:nvPr/>
        </p:nvSpPr>
        <p:spPr>
          <a:xfrm>
            <a:off x="946125" y="2488922"/>
            <a:ext cx="3482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Cross-section (area)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C9DB66-D59A-A766-9DE6-8A8FB95DDC26}"/>
              </a:ext>
            </a:extLst>
          </p:cNvPr>
          <p:cNvSpPr txBox="1"/>
          <p:nvPr/>
        </p:nvSpPr>
        <p:spPr>
          <a:xfrm>
            <a:off x="5815033" y="2506048"/>
            <a:ext cx="2806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Decay rate (1/s)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23C37A-E1CD-CDCA-7B8C-7421969525D5}"/>
                  </a:ext>
                </a:extLst>
              </p:cNvPr>
              <p:cNvSpPr txBox="1"/>
              <p:nvPr/>
            </p:nvSpPr>
            <p:spPr>
              <a:xfrm>
                <a:off x="6221567" y="3091391"/>
                <a:ext cx="1900136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𝜞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23C37A-E1CD-CDCA-7B8C-742196952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567" y="3091391"/>
                <a:ext cx="1900136" cy="4385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E09311-775E-DDAA-A177-32340683198D}"/>
                  </a:ext>
                </a:extLst>
              </p:cNvPr>
              <p:cNvSpPr txBox="1"/>
              <p:nvPr/>
            </p:nvSpPr>
            <p:spPr>
              <a:xfrm>
                <a:off x="1224556" y="2995882"/>
                <a:ext cx="27613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E09311-775E-DDAA-A177-323406831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56" y="2995882"/>
                <a:ext cx="276139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631FA66B-5A8A-42A7-1C62-8124C135912F}"/>
              </a:ext>
            </a:extLst>
          </p:cNvPr>
          <p:cNvSpPr/>
          <p:nvPr/>
        </p:nvSpPr>
        <p:spPr>
          <a:xfrm rot="2458468">
            <a:off x="4946877" y="1249920"/>
            <a:ext cx="12715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A2D60AA-D760-1346-D490-DFD9A01F7C99}"/>
              </a:ext>
            </a:extLst>
          </p:cNvPr>
          <p:cNvSpPr/>
          <p:nvPr/>
        </p:nvSpPr>
        <p:spPr>
          <a:xfrm rot="7802774">
            <a:off x="3271098" y="1250653"/>
            <a:ext cx="12722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B806D5-9424-AC01-BB02-84335B532DC9}"/>
                  </a:ext>
                </a:extLst>
              </p:cNvPr>
              <p:cNvSpPr txBox="1"/>
              <p:nvPr/>
            </p:nvSpPr>
            <p:spPr>
              <a:xfrm>
                <a:off x="276226" y="3951347"/>
                <a:ext cx="5702395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</a:rPr>
                  <a:t>Feynman Diagrams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800" dirty="0"/>
                  <a:t>Provide a means to represent a </a:t>
                </a:r>
                <a:br>
                  <a:rPr lang="en-US" sz="2800" dirty="0"/>
                </a:br>
                <a:r>
                  <a:rPr lang="en-US" sz="2800" dirty="0"/>
                  <a:t>given process (interaction or decay)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800" b="1" dirty="0"/>
                  <a:t>Feynman rules</a:t>
                </a:r>
                <a:r>
                  <a:rPr lang="en-US" sz="2800" dirty="0"/>
                  <a:t>: Allow to go from </a:t>
                </a:r>
                <a:br>
                  <a:rPr lang="en-US" sz="2800" dirty="0"/>
                </a:br>
                <a:r>
                  <a:rPr lang="en-US" sz="2800" dirty="0"/>
                  <a:t>cartoon </a:t>
                </a:r>
                <a:r>
                  <a:rPr lang="en-US" sz="2800" dirty="0">
                    <a:sym typeface="Wingdings" panose="05000000000000000000" pitchFamily="2" charset="2"/>
                  </a:rPr>
                  <a:t> Computing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l-GR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𝜞</m:t>
                    </m:r>
                  </m:oMath>
                </a14:m>
                <a:r>
                  <a:rPr lang="en-US" sz="2800" dirty="0">
                    <a:sym typeface="Wingdings" panose="05000000000000000000" pitchFamily="2" charset="2"/>
                  </a:rPr>
                  <a:t>. 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B806D5-9424-AC01-BB02-84335B532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26" y="3951347"/>
                <a:ext cx="5702395" cy="2308324"/>
              </a:xfrm>
              <a:prstGeom prst="rect">
                <a:avLst/>
              </a:prstGeom>
              <a:blipFill>
                <a:blip r:embed="rId4"/>
                <a:stretch>
                  <a:fillRect l="-2671" t="-3430" r="-1175" b="-6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8610D9-B4AF-4BBB-3A17-45C8C00DB004}"/>
                  </a:ext>
                </a:extLst>
              </p:cNvPr>
              <p:cNvSpPr txBox="1"/>
              <p:nvPr/>
            </p:nvSpPr>
            <p:spPr>
              <a:xfrm>
                <a:off x="8719929" y="3067439"/>
                <a:ext cx="27613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𝜞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𝐚𝐧𝐲𝐭𝐡𝐢𝐧𝐠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8610D9-B4AF-4BBB-3A17-45C8C00DB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929" y="3067439"/>
                <a:ext cx="2761397" cy="461665"/>
              </a:xfrm>
              <a:prstGeom prst="rect">
                <a:avLst/>
              </a:prstGeom>
              <a:blipFill>
                <a:blip r:embed="rId5"/>
                <a:stretch>
                  <a:fillRect l="-44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person looking at a mathematical equation&#10;&#10;Description automatically generated">
            <a:extLst>
              <a:ext uri="{FF2B5EF4-FFF2-40B4-BE49-F238E27FC236}">
                <a16:creationId xmlns:a16="http://schemas.microsoft.com/office/drawing/2014/main" id="{D5591206-85E9-F2E4-0D8B-EF1178B090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4" y="3951347"/>
            <a:ext cx="5238750" cy="26003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0686CB-64FB-1CCB-2467-4EFC0947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37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B806D5-9424-AC01-BB02-84335B532DC9}"/>
                  </a:ext>
                </a:extLst>
              </p:cNvPr>
              <p:cNvSpPr txBox="1"/>
              <p:nvPr/>
            </p:nvSpPr>
            <p:spPr>
              <a:xfrm>
                <a:off x="276226" y="3951347"/>
                <a:ext cx="5702395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</a:rPr>
                  <a:t>Feynman Diagrams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800" dirty="0"/>
                  <a:t>Provide a means to represent a </a:t>
                </a:r>
                <a:br>
                  <a:rPr lang="en-US" sz="2800" dirty="0"/>
                </a:br>
                <a:r>
                  <a:rPr lang="en-US" sz="2800" dirty="0"/>
                  <a:t>given process (interaction or decay)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800" b="1" dirty="0"/>
                  <a:t>Feynman rules</a:t>
                </a:r>
                <a:r>
                  <a:rPr lang="en-US" sz="2800" dirty="0"/>
                  <a:t>: Allow to go from </a:t>
                </a:r>
                <a:br>
                  <a:rPr lang="en-US" sz="2800" dirty="0"/>
                </a:br>
                <a:r>
                  <a:rPr lang="en-US" sz="2800" dirty="0"/>
                  <a:t>cartoon </a:t>
                </a:r>
                <a:r>
                  <a:rPr lang="en-US" sz="2800" dirty="0">
                    <a:sym typeface="Wingdings" panose="05000000000000000000" pitchFamily="2" charset="2"/>
                  </a:rPr>
                  <a:t> Computing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l-GR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𝜞</m:t>
                    </m:r>
                  </m:oMath>
                </a14:m>
                <a:r>
                  <a:rPr lang="en-US" sz="2800" dirty="0">
                    <a:sym typeface="Wingdings" panose="05000000000000000000" pitchFamily="2" charset="2"/>
                  </a:rPr>
                  <a:t>. 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B806D5-9424-AC01-BB02-84335B532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26" y="3951347"/>
                <a:ext cx="5702395" cy="2308324"/>
              </a:xfrm>
              <a:prstGeom prst="rect">
                <a:avLst/>
              </a:prstGeom>
              <a:blipFill>
                <a:blip r:embed="rId3"/>
                <a:stretch>
                  <a:fillRect l="-2671" t="-3430" r="-1175" b="-6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person looking at a mathematical equation&#10;&#10;Description automatically generated">
            <a:extLst>
              <a:ext uri="{FF2B5EF4-FFF2-40B4-BE49-F238E27FC236}">
                <a16:creationId xmlns:a16="http://schemas.microsoft.com/office/drawing/2014/main" id="{D5591206-85E9-F2E4-0D8B-EF1178B09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4" y="3951347"/>
            <a:ext cx="5238750" cy="2600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B3AAA7-6ADC-AC54-1A57-34FBB1D289FE}"/>
              </a:ext>
            </a:extLst>
          </p:cNvPr>
          <p:cNvSpPr txBox="1"/>
          <p:nvPr/>
        </p:nvSpPr>
        <p:spPr>
          <a:xfrm>
            <a:off x="5783773" y="1856880"/>
            <a:ext cx="5577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Let’s begin with interactions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EEE781-0AE0-E8D2-08A6-AD25209077E5}"/>
              </a:ext>
            </a:extLst>
          </p:cNvPr>
          <p:cNvSpPr/>
          <p:nvPr/>
        </p:nvSpPr>
        <p:spPr>
          <a:xfrm>
            <a:off x="3511058" y="287782"/>
            <a:ext cx="2278104" cy="906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Forces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8A32FA-E2D9-8A55-A364-935735FA2E40}"/>
              </a:ext>
            </a:extLst>
          </p:cNvPr>
          <p:cNvSpPr/>
          <p:nvPr/>
        </p:nvSpPr>
        <p:spPr>
          <a:xfrm>
            <a:off x="762889" y="1819299"/>
            <a:ext cx="2928135" cy="6696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Interactions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650F3F-5E95-484C-0670-64485133685D}"/>
              </a:ext>
            </a:extLst>
          </p:cNvPr>
          <p:cNvSpPr txBox="1"/>
          <p:nvPr/>
        </p:nvSpPr>
        <p:spPr>
          <a:xfrm>
            <a:off x="946125" y="2488922"/>
            <a:ext cx="3482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Cross-section (area)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FBF146-F529-BA7D-3D00-1EC7D8679185}"/>
                  </a:ext>
                </a:extLst>
              </p:cNvPr>
              <p:cNvSpPr txBox="1"/>
              <p:nvPr/>
            </p:nvSpPr>
            <p:spPr>
              <a:xfrm>
                <a:off x="1224556" y="2995882"/>
                <a:ext cx="27613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FBF146-F529-BA7D-3D00-1EC7D8679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56" y="2995882"/>
                <a:ext cx="276139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Right 17">
            <a:extLst>
              <a:ext uri="{FF2B5EF4-FFF2-40B4-BE49-F238E27FC236}">
                <a16:creationId xmlns:a16="http://schemas.microsoft.com/office/drawing/2014/main" id="{B23CD8F8-AE54-C104-461B-76968955C697}"/>
              </a:ext>
            </a:extLst>
          </p:cNvPr>
          <p:cNvSpPr/>
          <p:nvPr/>
        </p:nvSpPr>
        <p:spPr>
          <a:xfrm rot="7802774">
            <a:off x="3271098" y="1250653"/>
            <a:ext cx="12722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2B906CE3-60CD-4892-6FF0-9D332720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75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359DA-C629-F5A0-39B1-B00C4AB2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80405"/>
          </a:xfrm>
        </p:spPr>
        <p:txBody>
          <a:bodyPr>
            <a:normAutofit fontScale="90000"/>
          </a:bodyPr>
          <a:lstStyle/>
          <a:p>
            <a:r>
              <a:rPr lang="en-US" dirty="0"/>
              <a:t>Feynman Diagrams (1)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A85FF9-264D-76CD-09AC-DADC1DB88CAC}"/>
              </a:ext>
            </a:extLst>
          </p:cNvPr>
          <p:cNvCxnSpPr>
            <a:cxnSpLocks/>
          </p:cNvCxnSpPr>
          <p:nvPr/>
        </p:nvCxnSpPr>
        <p:spPr>
          <a:xfrm flipV="1">
            <a:off x="1453661" y="1108520"/>
            <a:ext cx="1" cy="422548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EA2765-0B55-AED9-40E3-8BEC30C7A6F8}"/>
              </a:ext>
            </a:extLst>
          </p:cNvPr>
          <p:cNvCxnSpPr/>
          <p:nvPr/>
        </p:nvCxnSpPr>
        <p:spPr>
          <a:xfrm>
            <a:off x="1047721" y="5037992"/>
            <a:ext cx="7913077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D827EB8-46A7-D2EB-5B4F-FD1E56F2A3AC}"/>
              </a:ext>
            </a:extLst>
          </p:cNvPr>
          <p:cNvSpPr txBox="1"/>
          <p:nvPr/>
        </p:nvSpPr>
        <p:spPr>
          <a:xfrm>
            <a:off x="9053771" y="4749225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693EC-DBAA-4F02-2CE0-2257E2306826}"/>
              </a:ext>
            </a:extLst>
          </p:cNvPr>
          <p:cNvSpPr txBox="1"/>
          <p:nvPr/>
        </p:nvSpPr>
        <p:spPr>
          <a:xfrm>
            <a:off x="886038" y="58040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space</a:t>
            </a:r>
          </a:p>
        </p:txBody>
      </p:sp>
      <p:pic>
        <p:nvPicPr>
          <p:cNvPr id="32" name="Picture 31" descr="A black and white drawing of a stick figure with arms up&#10;&#10;Description automatically generated">
            <a:extLst>
              <a:ext uri="{FF2B5EF4-FFF2-40B4-BE49-F238E27FC236}">
                <a16:creationId xmlns:a16="http://schemas.microsoft.com/office/drawing/2014/main" id="{DBFE9BE3-3CF5-8B4F-9DCE-AF7FBC8E40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7387" r="4144" b="6621"/>
          <a:stretch/>
        </p:blipFill>
        <p:spPr>
          <a:xfrm>
            <a:off x="3470036" y="978993"/>
            <a:ext cx="3903774" cy="37702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98B30-2E33-66E9-7CC5-3C84F383C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2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359DA-C629-F5A0-39B1-B00C4AB2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80405"/>
          </a:xfrm>
        </p:spPr>
        <p:txBody>
          <a:bodyPr>
            <a:normAutofit fontScale="90000"/>
          </a:bodyPr>
          <a:lstStyle/>
          <a:p>
            <a:r>
              <a:rPr lang="en-US" dirty="0"/>
              <a:t>Feynman Diagrams (1)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A85FF9-264D-76CD-09AC-DADC1DB88CAC}"/>
              </a:ext>
            </a:extLst>
          </p:cNvPr>
          <p:cNvCxnSpPr>
            <a:cxnSpLocks/>
          </p:cNvCxnSpPr>
          <p:nvPr/>
        </p:nvCxnSpPr>
        <p:spPr>
          <a:xfrm flipV="1">
            <a:off x="1453661" y="1108520"/>
            <a:ext cx="1" cy="422548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EA2765-0B55-AED9-40E3-8BEC30C7A6F8}"/>
              </a:ext>
            </a:extLst>
          </p:cNvPr>
          <p:cNvCxnSpPr/>
          <p:nvPr/>
        </p:nvCxnSpPr>
        <p:spPr>
          <a:xfrm>
            <a:off x="1047721" y="5037992"/>
            <a:ext cx="7913077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D827EB8-46A7-D2EB-5B4F-FD1E56F2A3AC}"/>
              </a:ext>
            </a:extLst>
          </p:cNvPr>
          <p:cNvSpPr txBox="1"/>
          <p:nvPr/>
        </p:nvSpPr>
        <p:spPr>
          <a:xfrm>
            <a:off x="9053771" y="4749225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693EC-DBAA-4F02-2CE0-2257E2306826}"/>
              </a:ext>
            </a:extLst>
          </p:cNvPr>
          <p:cNvSpPr txBox="1"/>
          <p:nvPr/>
        </p:nvSpPr>
        <p:spPr>
          <a:xfrm>
            <a:off x="886038" y="580405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space</a:t>
            </a:r>
          </a:p>
        </p:txBody>
      </p:sp>
      <p:pic>
        <p:nvPicPr>
          <p:cNvPr id="32" name="Picture 31" descr="A black and white drawing of a stick figure with arms up&#10;&#10;Description automatically generated">
            <a:extLst>
              <a:ext uri="{FF2B5EF4-FFF2-40B4-BE49-F238E27FC236}">
                <a16:creationId xmlns:a16="http://schemas.microsoft.com/office/drawing/2014/main" id="{DBFE9BE3-3CF5-8B4F-9DCE-AF7FBC8E40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7387" r="4144" b="6621"/>
          <a:stretch/>
        </p:blipFill>
        <p:spPr>
          <a:xfrm rot="16200000">
            <a:off x="3372167" y="1175291"/>
            <a:ext cx="3903774" cy="37702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8A3BED-955D-A868-459B-13CFEF9E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22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13040</TotalTime>
  <Words>1261</Words>
  <Application>Microsoft Office PowerPoint</Application>
  <PresentationFormat>Widescreen</PresentationFormat>
  <Paragraphs>254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Feynman diagrams and the Weak Force</vt:lpstr>
      <vt:lpstr>The Standard Model</vt:lpstr>
      <vt:lpstr>Part I Feynman diagrams and  how to understand them</vt:lpstr>
      <vt:lpstr>Preliminary</vt:lpstr>
      <vt:lpstr>PowerPoint Presentation</vt:lpstr>
      <vt:lpstr>PowerPoint Presentation</vt:lpstr>
      <vt:lpstr>PowerPoint Presentation</vt:lpstr>
      <vt:lpstr>Feynman Diagrams (1)</vt:lpstr>
      <vt:lpstr>Feynman Diagrams (1)</vt:lpstr>
      <vt:lpstr>Feynman Diagrams (1)</vt:lpstr>
      <vt:lpstr>Feynman Diagrams (1)</vt:lpstr>
      <vt:lpstr>Feynman Diagrams (2)</vt:lpstr>
      <vt:lpstr>Key parts of the Feynman rules</vt:lpstr>
      <vt:lpstr>Collision in the “center of mass”</vt:lpstr>
      <vt:lpstr>Collision in the “center of mass”</vt:lpstr>
      <vt:lpstr>An important detail I skipped</vt:lpstr>
      <vt:lpstr>Oh, and what about this?</vt:lpstr>
      <vt:lpstr>Other Feynman diagrams, EM Interactions</vt:lpstr>
      <vt:lpstr>Example of Feynman diagram (1)</vt:lpstr>
      <vt:lpstr>Example of Feynman diagram (2)</vt:lpstr>
      <vt:lpstr>Example of a strong decay</vt:lpstr>
      <vt:lpstr>Conservation Laws</vt:lpstr>
      <vt:lpstr>Conservation of “strong” charge</vt:lpstr>
      <vt:lpstr>Questions</vt:lpstr>
      <vt:lpstr>Hadrons, baryons and mesons</vt:lpstr>
      <vt:lpstr>Non-conventional hadrons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Roy Blusk</dc:creator>
  <cp:lastModifiedBy>Shane Wood</cp:lastModifiedBy>
  <cp:revision>95</cp:revision>
  <dcterms:created xsi:type="dcterms:W3CDTF">2023-06-23T12:34:52Z</dcterms:created>
  <dcterms:modified xsi:type="dcterms:W3CDTF">2023-08-12T13:26:24Z</dcterms:modified>
</cp:coreProperties>
</file>