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9" r:id="rId2"/>
    <p:sldId id="265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33"/>
    <a:srgbClr val="000099"/>
    <a:srgbClr val="CC0000"/>
    <a:srgbClr val="660000"/>
    <a:srgbClr val="990000"/>
    <a:srgbClr val="01E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14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EC4D8-A434-2941-870A-0F2A1322718A}" type="datetimeFigureOut">
              <a:rPr lang="en-US" smtClean="0"/>
              <a:t>1/13/23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475DA-77E0-EE43-B0A2-853C0619A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63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algn="ctr">
              <a:defRPr sz="2800" baseline="0"/>
            </a:lvl1pPr>
            <a:lvl2pPr marL="9525" indent="0">
              <a:buFontTx/>
              <a:buNone/>
              <a:tabLst/>
              <a:defRPr sz="2400" baseline="0">
                <a:latin typeface="+mn-lt"/>
              </a:defRPr>
            </a:lvl2pPr>
            <a:lvl3pPr marL="349250" indent="-339725">
              <a:buFont typeface="Arial" panose="020B0604020202020204" pitchFamily="34" charset="0"/>
              <a:buChar char="•"/>
              <a:tabLst/>
              <a:defRPr baseline="0">
                <a:solidFill>
                  <a:srgbClr val="000099"/>
                </a:solidFill>
              </a:defRPr>
            </a:lvl3pPr>
          </a:lstStyle>
          <a:p>
            <a:pPr lvl="1"/>
            <a:r>
              <a:rPr lang="en-US" dirty="0"/>
              <a:t>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Text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Technological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838353" y="6442501"/>
            <a:ext cx="51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Wayne, Ad Board Meeting, Jan. 2023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12700" indent="-12700" algn="l" defTabSz="457200" rtl="0" eaLnBrk="1" latinLnBrk="0" hangingPunct="1">
        <a:spcBef>
          <a:spcPts val="0"/>
        </a:spcBef>
        <a:spcAft>
          <a:spcPts val="1200"/>
        </a:spcAft>
        <a:buFontTx/>
        <a:buNone/>
        <a:tabLst/>
        <a:defRPr lang="en-US" sz="2400" b="1" i="0" kern="1200" baseline="0" smtClean="0">
          <a:solidFill>
            <a:srgbClr val="000099"/>
          </a:solidFill>
          <a:effectLst/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QuarkNet</a:t>
            </a:r>
            <a:r>
              <a:rPr lang="en-US" dirty="0"/>
              <a:t>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525" lvl="2" indent="0">
              <a:buNone/>
            </a:pPr>
            <a:r>
              <a:rPr lang="en-US" sz="3500" dirty="0"/>
              <a:t>NSF is providing </a:t>
            </a:r>
            <a:r>
              <a:rPr lang="en-US" sz="3500" dirty="0">
                <a:solidFill>
                  <a:srgbClr val="CC0000"/>
                </a:solidFill>
              </a:rPr>
              <a:t>$600k/year</a:t>
            </a:r>
          </a:p>
          <a:p>
            <a:pPr marL="293688" lvl="3" indent="-282575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Salary support for several staff at full or partial time (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Cecire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Griffith, McCauley, Wood,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Zakas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marL="293688" lvl="3" indent="-282575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Project evaluation</a:t>
            </a:r>
          </a:p>
          <a:p>
            <a:pPr marL="293688" lvl="3" indent="-282575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Travel for staff &amp; Ad Board</a:t>
            </a:r>
          </a:p>
          <a:p>
            <a:pPr marL="293688" lvl="3" indent="-282575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Computing (primarily to maintain the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QNet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servers)</a:t>
            </a:r>
          </a:p>
          <a:p>
            <a:pPr marL="293688" lvl="3" indent="-282575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small amount of participant support for centers</a:t>
            </a:r>
          </a:p>
          <a:p>
            <a:pPr marL="9525" lvl="2" indent="0">
              <a:buNone/>
            </a:pPr>
            <a:r>
              <a:rPr lang="en-US" sz="3400" dirty="0"/>
              <a:t>CMS is providing </a:t>
            </a:r>
            <a:r>
              <a:rPr lang="en-US" sz="3400" dirty="0">
                <a:solidFill>
                  <a:srgbClr val="CC0000"/>
                </a:solidFill>
              </a:rPr>
              <a:t>$150k/year</a:t>
            </a:r>
          </a:p>
          <a:p>
            <a:pPr marL="236538" lvl="3" indent="-225425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375 teachers at centers</a:t>
            </a:r>
          </a:p>
          <a:p>
            <a:pPr marL="9525" lvl="2" indent="0">
              <a:buNone/>
            </a:pPr>
            <a:r>
              <a:rPr lang="en-US" sz="3400" dirty="0"/>
              <a:t>ATLAS is providing </a:t>
            </a:r>
            <a:r>
              <a:rPr lang="en-US" sz="3400" dirty="0">
                <a:solidFill>
                  <a:srgbClr val="CC0000"/>
                </a:solidFill>
              </a:rPr>
              <a:t>$100k/year</a:t>
            </a:r>
            <a:r>
              <a:rPr lang="en-US" sz="3400" dirty="0">
                <a:solidFill>
                  <a:srgbClr val="FF0000"/>
                </a:solidFill>
              </a:rPr>
              <a:t> </a:t>
            </a:r>
          </a:p>
          <a:p>
            <a:pPr marL="293688" lvl="3" indent="-227013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25 teachers at centers</a:t>
            </a:r>
          </a:p>
          <a:p>
            <a:pPr marL="293688" lvl="3" indent="-227013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25 teachers, travel for Data Camp</a:t>
            </a:r>
          </a:p>
          <a:p>
            <a:pPr marL="293688" lvl="3" indent="-227013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the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QNet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Fellows</a:t>
            </a:r>
          </a:p>
          <a:p>
            <a:pPr marL="9525" lvl="2" indent="0">
              <a:buNone/>
            </a:pPr>
            <a:r>
              <a:rPr lang="en-US" sz="3400" dirty="0" err="1"/>
              <a:t>Fermilab</a:t>
            </a:r>
            <a:endParaRPr lang="en-US" sz="3400" dirty="0"/>
          </a:p>
          <a:p>
            <a:pPr marL="236538" lvl="3" indent="-225425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several staff (Adams,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Hoppert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Pasero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Peronja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marL="236538" lvl="3" indent="-225425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Travel for staff</a:t>
            </a:r>
          </a:p>
          <a:p>
            <a:pPr marL="236538" lvl="3" indent="-225425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Infrastructure for cosmic ray project</a:t>
            </a:r>
          </a:p>
          <a:p>
            <a:pPr marL="458788" lvl="2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0150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Financial Status 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lnSpc>
                <a:spcPct val="110000"/>
              </a:lnSpc>
            </a:pPr>
            <a:r>
              <a:rPr lang="en-US" sz="2200" dirty="0"/>
              <a:t>We are partly through Year 5, which ends August 31, 2023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sz="2200" dirty="0"/>
              <a:t>	Operations (salaries, computer services, supplies, travel, project evaluation, etc.).  Funding from NSF base grant.  Total amount is at Notre Dame.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$2.61M </a:t>
            </a:r>
            <a:r>
              <a:rPr lang="en-US" sz="2000" dirty="0"/>
              <a:t>spent, </a:t>
            </a:r>
            <a:r>
              <a:rPr lang="en-US" sz="2000" dirty="0">
                <a:solidFill>
                  <a:srgbClr val="CC0000"/>
                </a:solidFill>
              </a:rPr>
              <a:t>$337k </a:t>
            </a:r>
            <a:r>
              <a:rPr lang="en-US" sz="2000" dirty="0"/>
              <a:t>remaining, </a:t>
            </a:r>
            <a:r>
              <a:rPr lang="en-US" sz="2000" u="sng" dirty="0"/>
              <a:t>on track</a:t>
            </a:r>
          </a:p>
          <a:p>
            <a:pPr marL="0" indent="0" algn="l">
              <a:lnSpc>
                <a:spcPct val="110000"/>
              </a:lnSpc>
              <a:spcAft>
                <a:spcPts val="600"/>
              </a:spcAft>
            </a:pPr>
            <a:endParaRPr lang="en-US" sz="2000" dirty="0"/>
          </a:p>
          <a:p>
            <a:pPr marL="0" indent="0" algn="l">
              <a:lnSpc>
                <a:spcPct val="110000"/>
              </a:lnSpc>
              <a:spcAft>
                <a:spcPts val="600"/>
              </a:spcAft>
              <a:buClr>
                <a:srgbClr val="CC0033"/>
              </a:buClr>
            </a:pPr>
            <a:r>
              <a:rPr lang="en-US" sz="2200" dirty="0"/>
              <a:t>Participant Support (center support, camps, Fellows, etc.).  Funding from CMS, ATLAS and a small amount ($50k) from NSF base grant. </a:t>
            </a:r>
            <a:endParaRPr lang="en-US" sz="2200" dirty="0">
              <a:solidFill>
                <a:srgbClr val="CC0000"/>
              </a:solidFill>
            </a:endParaRPr>
          </a:p>
          <a:p>
            <a:pPr marL="407988" indent="-396875" algn="l">
              <a:lnSpc>
                <a:spcPct val="110000"/>
              </a:lnSpc>
              <a:spcAft>
                <a:spcPts val="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$931k spent, $369k </a:t>
            </a:r>
            <a:r>
              <a:rPr lang="en-US" sz="2000" dirty="0"/>
              <a:t>remaining (including $150k from CMS and $60k from ATLAS still to be distributed), </a:t>
            </a:r>
            <a:r>
              <a:rPr lang="en-US" sz="2000" u="sng" dirty="0"/>
              <a:t>catching up after </a:t>
            </a:r>
            <a:r>
              <a:rPr lang="en-US" sz="2000" u="sng" dirty="0" err="1"/>
              <a:t>Covid</a:t>
            </a:r>
            <a:endParaRPr lang="en-US" sz="2000" u="sng" dirty="0"/>
          </a:p>
          <a:p>
            <a:pPr marL="407988" indent="-396875" algn="l">
              <a:lnSpc>
                <a:spcPct val="110000"/>
              </a:lnSpc>
              <a:spcAft>
                <a:spcPts val="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1113" indent="0" algn="l">
              <a:lnSpc>
                <a:spcPct val="110000"/>
              </a:lnSpc>
              <a:spcAft>
                <a:spcPts val="0"/>
              </a:spcAft>
              <a:buClr>
                <a:srgbClr val="CC0033"/>
              </a:buClr>
            </a:pPr>
            <a:endParaRPr lang="en-US" sz="2000" dirty="0"/>
          </a:p>
          <a:p>
            <a:pPr marL="11113" indent="0" algn="l">
              <a:lnSpc>
                <a:spcPct val="110000"/>
              </a:lnSpc>
              <a:spcAft>
                <a:spcPts val="0"/>
              </a:spcAft>
              <a:buClr>
                <a:srgbClr val="CC0033"/>
              </a:buClr>
            </a:pPr>
            <a:r>
              <a:rPr lang="en-US" sz="2000" dirty="0"/>
              <a:t>*NSF budgets only, excludes the </a:t>
            </a:r>
            <a:r>
              <a:rPr lang="en-US" sz="2000" dirty="0" err="1"/>
              <a:t>Fermilab</a:t>
            </a:r>
            <a:r>
              <a:rPr lang="en-US" sz="2000" dirty="0"/>
              <a:t> budget</a:t>
            </a:r>
          </a:p>
          <a:p>
            <a:pPr marL="11113" indent="0" algn="l">
              <a:lnSpc>
                <a:spcPct val="110000"/>
              </a:lnSpc>
              <a:spcAft>
                <a:spcPts val="0"/>
              </a:spcAft>
              <a:buClr>
                <a:srgbClr val="CC0033"/>
              </a:buClr>
            </a:pPr>
            <a:endParaRPr lang="en-US" sz="2000" dirty="0"/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318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Next Five Years 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8620"/>
            <a:ext cx="8229600" cy="4931228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sz="2400" dirty="0"/>
              <a:t>In November, 2022 we submitted a proposal to the NSF for another five-year program.</a:t>
            </a:r>
            <a:endParaRPr lang="en-US" sz="2400" dirty="0">
              <a:solidFill>
                <a:srgbClr val="CC0000"/>
              </a:solidFill>
            </a:endParaRPr>
          </a:p>
          <a:p>
            <a:pPr marL="0" indent="0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</a:pPr>
            <a:r>
              <a:rPr lang="en-US" sz="2400" dirty="0"/>
              <a:t>The total request is </a:t>
            </a:r>
            <a:r>
              <a:rPr lang="en-US" sz="2400" dirty="0">
                <a:solidFill>
                  <a:srgbClr val="CC0033"/>
                </a:solidFill>
              </a:rPr>
              <a:t>$3.7M</a:t>
            </a:r>
            <a:r>
              <a:rPr lang="en-US" sz="2400" dirty="0"/>
              <a:t>, about a 23% increase from the previous award.  The increase is primarily due to:</a:t>
            </a:r>
            <a:endParaRPr lang="en-US" sz="2400" dirty="0">
              <a:solidFill>
                <a:srgbClr val="CC0000"/>
              </a:solidFill>
            </a:endParaRPr>
          </a:p>
          <a:p>
            <a:pPr marL="407988" indent="-396875" algn="l">
              <a:lnSpc>
                <a:spcPct val="120000"/>
              </a:lnSpc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Normal increases in compensation for personnel during the past five years</a:t>
            </a:r>
          </a:p>
          <a:p>
            <a:pPr marL="407988" indent="-396875" algn="l">
              <a:lnSpc>
                <a:spcPct val="120000"/>
              </a:lnSpc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Increased budget for staff travel to centers, meetings, workshops, etc. </a:t>
            </a:r>
          </a:p>
          <a:p>
            <a:pPr marL="407988" indent="-396875" algn="l">
              <a:lnSpc>
                <a:spcPct val="120000"/>
              </a:lnSpc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Equipment funds for cosmic watch fabrication</a:t>
            </a:r>
          </a:p>
          <a:p>
            <a:pPr marL="11113" indent="0" algn="l">
              <a:lnSpc>
                <a:spcPct val="120000"/>
              </a:lnSpc>
              <a:buClr>
                <a:srgbClr val="CC0033"/>
              </a:buClr>
            </a:pPr>
            <a:r>
              <a:rPr lang="en-US" sz="2400" dirty="0"/>
              <a:t>ATLAS, CMS and FNAL provided letters of support, and we expect them to continue funding at their current levels.</a:t>
            </a:r>
          </a:p>
          <a:p>
            <a:pPr marL="11113" indent="0" algn="l">
              <a:lnSpc>
                <a:spcPct val="120000"/>
              </a:lnSpc>
              <a:buClr>
                <a:srgbClr val="CC0033"/>
              </a:buClr>
            </a:pPr>
            <a:r>
              <a:rPr lang="en-US" sz="2000" dirty="0">
                <a:solidFill>
                  <a:srgbClr val="CC0033"/>
                </a:solidFill>
              </a:rPr>
              <a:t>*</a:t>
            </a:r>
            <a:r>
              <a:rPr lang="en-US" sz="2000" dirty="0"/>
              <a:t>Notre Dame will continue to provide significant matching funds</a:t>
            </a:r>
            <a:endParaRPr lang="en-US" sz="1900" dirty="0"/>
          </a:p>
          <a:p>
            <a:pPr marL="350838" indent="-339725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709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Comments 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7190"/>
            <a:ext cx="8229600" cy="4931228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sz="2400" dirty="0"/>
              <a:t>We are now into the fifth and last year of the current program. </a:t>
            </a:r>
            <a:endParaRPr lang="en-US" sz="2400" dirty="0">
              <a:solidFill>
                <a:srgbClr val="CC0000"/>
              </a:solidFill>
            </a:endParaRPr>
          </a:p>
          <a:p>
            <a:pPr marL="0" indent="0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</a:pPr>
            <a:r>
              <a:rPr lang="en-US" sz="2400" dirty="0"/>
              <a:t>Spending on people has tracked the budget. We have supported our staff full-time, even during the years of Covid-19.</a:t>
            </a:r>
          </a:p>
          <a:p>
            <a:pPr marL="350838" indent="-339725" algn="l">
              <a:lnSpc>
                <a:spcPct val="120000"/>
              </a:lnSpc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Staff &amp; fellows adapted well to the difficult external conditions. They worked creatively to enable us to provide quality content &amp; activities remotely during the pandemic.</a:t>
            </a:r>
          </a:p>
          <a:p>
            <a:pPr marL="0" indent="0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</a:pPr>
            <a:r>
              <a:rPr lang="en-US" sz="2400" dirty="0"/>
              <a:t>Spending on centers is still under budget, but catching up</a:t>
            </a:r>
            <a:endParaRPr lang="en-US" sz="2400" dirty="0">
              <a:solidFill>
                <a:srgbClr val="CC0000"/>
              </a:solidFill>
            </a:endParaRPr>
          </a:p>
          <a:p>
            <a:pPr marL="350838" indent="-339725" algn="l">
              <a:lnSpc>
                <a:spcPct val="12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A lot of effort to re-engage centers </a:t>
            </a:r>
            <a:r>
              <a:rPr lang="en-US" sz="2100"/>
              <a:t>and teachers, </a:t>
            </a:r>
            <a:r>
              <a:rPr lang="en-US" sz="2100" dirty="0"/>
              <a:t>and identify opportunities for new centers</a:t>
            </a:r>
          </a:p>
          <a:p>
            <a:pPr marL="0" indent="0" algn="l">
              <a:lnSpc>
                <a:spcPct val="120000"/>
              </a:lnSpc>
              <a:buClr>
                <a:srgbClr val="CC0033"/>
              </a:buClr>
            </a:pPr>
            <a:r>
              <a:rPr lang="en-US" sz="2400" dirty="0"/>
              <a:t>We are well-positioned financially to finish out the five years and continue to ramp up the activity level in Year 5</a:t>
            </a:r>
            <a:endParaRPr lang="en-US" sz="2000" dirty="0"/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4610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460</Words>
  <Application>Microsoft Macintosh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Office Theme</vt:lpstr>
      <vt:lpstr>QuarkNet Funding</vt:lpstr>
      <vt:lpstr>Current Financial Status </vt:lpstr>
      <vt:lpstr>The Next Five Years </vt:lpstr>
      <vt:lpstr>Summary and Comments 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Marjorie Bardeen</cp:lastModifiedBy>
  <cp:revision>116</cp:revision>
  <dcterms:created xsi:type="dcterms:W3CDTF">2012-03-16T12:43:17Z</dcterms:created>
  <dcterms:modified xsi:type="dcterms:W3CDTF">2023-01-13T22:37:36Z</dcterms:modified>
</cp:coreProperties>
</file>