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elvetica Neue" panose="02000503000000020004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glMqgxirbpo4BAB/NHXEF2oljd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8"/>
  </p:normalViewPr>
  <p:slideViewPr>
    <p:cSldViewPr snapToGrid="0">
      <p:cViewPr varScale="1">
        <p:scale>
          <a:sx n="112" d="100"/>
          <a:sy n="112" d="100"/>
        </p:scale>
        <p:origin x="140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Examples: Notre Dame @ Science Alive; Black Hills: Schools on reservations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" name="Google Shape;3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e72723f1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g1e72723f14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Example: Notre Dame @ Science Alive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" name="Google Shape;39;g1e72723f14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d929f664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g1d929f6643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Example: Notre Dame @ Science Alive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g1d929f6643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2792062" y="594483"/>
            <a:ext cx="5894738" cy="675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" y="307975"/>
            <a:ext cx="8480425" cy="127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2792062" y="594483"/>
            <a:ext cx="5894738" cy="675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Helvetica Neue"/>
              <a:buNone/>
              <a:defRPr sz="2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33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/>
          <p:nvPr/>
        </p:nvSpPr>
        <p:spPr>
          <a:xfrm>
            <a:off x="1044771" y="495406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4"/>
          <p:cNvSpPr/>
          <p:nvPr/>
        </p:nvSpPr>
        <p:spPr>
          <a:xfrm>
            <a:off x="4114800" y="274638"/>
            <a:ext cx="45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CE000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Helping Develop America’s Technological Workforce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"/>
          <p:cNvSpPr txBox="1"/>
          <p:nvPr/>
        </p:nvSpPr>
        <p:spPr>
          <a:xfrm>
            <a:off x="3689750" y="6304000"/>
            <a:ext cx="4997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000099"/>
                </a:solidFill>
              </a:rPr>
              <a:t>Cecire, Roudebush, </a:t>
            </a:r>
            <a:r>
              <a:rPr lang="en-US" sz="1200" b="0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Wood, 2022 Ad Board Meeting, </a:t>
            </a:r>
            <a:r>
              <a:rPr lang="en-US" sz="1200">
                <a:solidFill>
                  <a:srgbClr val="000099"/>
                </a:solidFill>
              </a:rPr>
              <a:t>Jan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"/>
          <p:cNvSpPr txBox="1">
            <a:spLocks noGrp="1"/>
          </p:cNvSpPr>
          <p:nvPr>
            <p:ph type="title"/>
          </p:nvPr>
        </p:nvSpPr>
        <p:spPr>
          <a:xfrm>
            <a:off x="2792062" y="594483"/>
            <a:ext cx="5894738" cy="675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Helvetica Neue"/>
              <a:buNone/>
            </a:pPr>
            <a:r>
              <a:rPr lang="en-US" dirty="0">
                <a:latin typeface="Helvetica" pitchFamily="2" charset="0"/>
              </a:rPr>
              <a:t>Diversity &amp; Broader Impacts</a:t>
            </a:r>
            <a:endParaRPr dirty="0">
              <a:latin typeface="Helvetica" pitchFamily="2" charset="0"/>
            </a:endParaRPr>
          </a:p>
        </p:txBody>
      </p:sp>
      <p:sp>
        <p:nvSpPr>
          <p:cNvPr id="24" name="Google Shape;24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33"/>
              </a:buClr>
              <a:buSzPts val="2800"/>
              <a:buFont typeface="Helvetica Neue"/>
              <a:buNone/>
            </a:pPr>
            <a:r>
              <a:rPr lang="en-US" sz="2800" dirty="0">
                <a:latin typeface="Helvetica" pitchFamily="2" charset="0"/>
              </a:rPr>
              <a:t>Outreach Activities</a:t>
            </a:r>
            <a:endParaRPr dirty="0">
              <a:latin typeface="Helvetica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C0033"/>
              </a:buClr>
              <a:buSzPts val="2400"/>
              <a:buFont typeface="Helvetica Neue"/>
              <a:buNone/>
            </a:pPr>
            <a:r>
              <a:rPr lang="en-US" dirty="0">
                <a:latin typeface="Helvetica" pitchFamily="2" charset="0"/>
              </a:rPr>
              <a:t>Pre-AAPT Winter Meeting workshops - partnering with AAPT -</a:t>
            </a:r>
            <a:r>
              <a:rPr lang="en-US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3</a:t>
            </a:r>
            <a:r>
              <a:rPr lang="en-US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dirty="0">
                <a:latin typeface="Helvetica" pitchFamily="2" charset="0"/>
              </a:rPr>
              <a:t>so far including Portland, OR in 2023</a:t>
            </a:r>
            <a:endParaRPr dirty="0">
              <a:latin typeface="Helvetica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C0033"/>
              </a:buClr>
              <a:buSzPts val="2400"/>
              <a:buFont typeface="Helvetica Neue"/>
              <a:buNone/>
            </a:pPr>
            <a:r>
              <a:rPr lang="en-US" dirty="0">
                <a:latin typeface="Helvetica" pitchFamily="2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Future “Needs Assessment” workshops</a:t>
            </a:r>
            <a:endParaRPr dirty="0">
              <a:latin typeface="Helvetica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C0033"/>
              </a:buClr>
              <a:buSzPts val="2400"/>
              <a:buFont typeface="Helvetica Neue"/>
              <a:buNone/>
            </a:pPr>
            <a:r>
              <a:rPr lang="en-US" dirty="0">
                <a:latin typeface="Helvetica" pitchFamily="2" charset="0"/>
              </a:rPr>
              <a:t>STEP UP connections</a:t>
            </a:r>
            <a:endParaRPr dirty="0">
              <a:latin typeface="Helvetica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C0033"/>
              </a:buClr>
              <a:buSzPts val="2400"/>
              <a:buFont typeface="Helvetica Neue"/>
              <a:buNone/>
            </a:pPr>
            <a:endParaRPr dirty="0"/>
          </a:p>
          <a:p>
            <a:pPr marL="350838" lvl="0" indent="-19843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C0033"/>
              </a:buClr>
              <a:buSzPts val="2400"/>
              <a:buFont typeface="Arial"/>
              <a:buNone/>
            </a:pPr>
            <a:endParaRPr dirty="0"/>
          </a:p>
          <a:p>
            <a:pPr marL="12700" lvl="0" indent="-12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Helvetica Neue"/>
              <a:buNone/>
            </a:pPr>
            <a:endParaRPr dirty="0"/>
          </a:p>
        </p:txBody>
      </p:sp>
      <p:pic>
        <p:nvPicPr>
          <p:cNvPr id="25" name="Google Shape;25;p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90" y="4144295"/>
            <a:ext cx="3038475" cy="1924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6" name="Google Shape;26;p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260" y="3339270"/>
            <a:ext cx="2029950" cy="27290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>
            <a:spLocks noGrp="1"/>
          </p:cNvSpPr>
          <p:nvPr>
            <p:ph type="title"/>
          </p:nvPr>
        </p:nvSpPr>
        <p:spPr>
          <a:xfrm>
            <a:off x="2792062" y="594483"/>
            <a:ext cx="5894738" cy="675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Helvetica Neue"/>
              <a:buNone/>
            </a:pPr>
            <a:r>
              <a:rPr lang="en-US" dirty="0">
                <a:latin typeface="Helvetica" pitchFamily="2" charset="0"/>
              </a:rPr>
              <a:t>Diversity &amp; Broader Impacts</a:t>
            </a:r>
            <a:endParaRPr dirty="0">
              <a:latin typeface="Helvetica" pitchFamily="2" charset="0"/>
            </a:endParaRPr>
          </a:p>
        </p:txBody>
      </p:sp>
      <p:sp>
        <p:nvSpPr>
          <p:cNvPr id="33" name="Google Shape;3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33"/>
              </a:buClr>
              <a:buSzPts val="2400"/>
              <a:buFont typeface="Helvetica Neue"/>
              <a:buNone/>
            </a:pPr>
            <a:r>
              <a:rPr lang="en-US" dirty="0">
                <a:latin typeface="Helvetica" pitchFamily="2" charset="0"/>
              </a:rPr>
              <a:t>Virtual Space Messengers Workshop (Early 2022)</a:t>
            </a:r>
            <a:endParaRPr dirty="0">
              <a:latin typeface="Helvetica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33"/>
              </a:buClr>
              <a:buSzPts val="2400"/>
              <a:buFont typeface="Helvetica Neue"/>
              <a:buNone/>
            </a:pPr>
            <a:endParaRPr dirty="0">
              <a:latin typeface="Helvetica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33"/>
              </a:buClr>
              <a:buSzPts val="2400"/>
              <a:buFont typeface="Helvetica Neue"/>
              <a:buNone/>
            </a:pPr>
            <a:r>
              <a:rPr lang="en-US" dirty="0">
                <a:latin typeface="Helvetica" pitchFamily="2" charset="0"/>
              </a:rPr>
              <a:t>In-person Space Messengers Follow-up (April 2022)</a:t>
            </a:r>
            <a:br>
              <a:rPr lang="en-US" dirty="0">
                <a:latin typeface="Helvetica" pitchFamily="2" charset="0"/>
              </a:rPr>
            </a:b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O</a:t>
            </a:r>
            <a:r>
              <a:rPr lang="en-US" dirty="0">
                <a:latin typeface="Helvetica" pitchFamily="2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utreach activities already happening at centers</a:t>
            </a:r>
            <a:endParaRPr dirty="0">
              <a:latin typeface="Helvetica" pitchFamily="2" charset="0"/>
            </a:endParaRPr>
          </a:p>
          <a:p>
            <a:pPr marL="350838" lvl="0" indent="-19843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C0033"/>
              </a:buClr>
              <a:buSzPts val="2400"/>
              <a:buFont typeface="Arial"/>
              <a:buNone/>
            </a:pPr>
            <a:endParaRPr dirty="0"/>
          </a:p>
          <a:p>
            <a:pPr marL="350838" lvl="0" indent="-19843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C0033"/>
              </a:buClr>
              <a:buSzPts val="2400"/>
              <a:buFont typeface="Arial"/>
              <a:buNone/>
            </a:pPr>
            <a:endParaRPr dirty="0"/>
          </a:p>
          <a:p>
            <a:pPr marL="12700" lvl="0" indent="-12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Helvetica Neue"/>
              <a:buNone/>
            </a:pPr>
            <a:endParaRPr dirty="0"/>
          </a:p>
        </p:txBody>
      </p:sp>
      <p:pic>
        <p:nvPicPr>
          <p:cNvPr id="34" name="Google Shape;3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613" y="3898050"/>
            <a:ext cx="4500325" cy="2228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5" name="Google Shape;3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9749" y="4272052"/>
            <a:ext cx="3736101" cy="1614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e72723f14c_0_0"/>
          <p:cNvSpPr txBox="1">
            <a:spLocks noGrp="1"/>
          </p:cNvSpPr>
          <p:nvPr>
            <p:ph type="title"/>
          </p:nvPr>
        </p:nvSpPr>
        <p:spPr>
          <a:xfrm>
            <a:off x="2792062" y="594483"/>
            <a:ext cx="58947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Helvetica Neue"/>
              <a:buNone/>
            </a:pPr>
            <a:r>
              <a:rPr lang="en-US" dirty="0">
                <a:latin typeface="Helvetica" pitchFamily="2" charset="0"/>
              </a:rPr>
              <a:t>Diversity &amp; Broader Impacts</a:t>
            </a:r>
            <a:endParaRPr dirty="0">
              <a:latin typeface="Helvetica" pitchFamily="2" charset="0"/>
            </a:endParaRPr>
          </a:p>
        </p:txBody>
      </p:sp>
      <p:sp>
        <p:nvSpPr>
          <p:cNvPr id="42" name="Google Shape;42;g1e72723f14c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C0033"/>
              </a:buClr>
              <a:buSzPts val="2400"/>
              <a:buFont typeface="Helvetica Neue"/>
              <a:buNone/>
            </a:pPr>
            <a:r>
              <a:rPr lang="en-US" sz="3000" dirty="0">
                <a:latin typeface="Helvetica" pitchFamily="2" charset="0"/>
              </a:rPr>
              <a:t>International Outreach</a:t>
            </a:r>
            <a:endParaRPr sz="3000" dirty="0">
              <a:latin typeface="Helvetica" pitchFamily="2" charset="0"/>
            </a:endParaRPr>
          </a:p>
          <a:p>
            <a:pPr marL="1111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600" dirty="0">
                <a:latin typeface="Helvetica" pitchFamily="2" charset="0"/>
              </a:rPr>
              <a:t>International Masterclasses</a:t>
            </a:r>
            <a:endParaRPr sz="2600" dirty="0">
              <a:latin typeface="Helvetica" pitchFamily="2" charset="0"/>
            </a:endParaRPr>
          </a:p>
          <a:p>
            <a:pPr marL="350838" lvl="1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Central Coordination (Ken, with Uta </a:t>
            </a:r>
            <a:r>
              <a:rPr lang="en-US" dirty="0" err="1">
                <a:latin typeface="Helvetica" pitchFamily="2" charset="0"/>
              </a:rPr>
              <a:t>Bilow</a:t>
            </a:r>
            <a:r>
              <a:rPr lang="en-US" dirty="0">
                <a:latin typeface="Helvetica" pitchFamily="2" charset="0"/>
              </a:rPr>
              <a:t>, TU Dresden)</a:t>
            </a:r>
            <a:endParaRPr dirty="0">
              <a:latin typeface="Helvetica" pitchFamily="2" charset="0"/>
            </a:endParaRPr>
          </a:p>
          <a:p>
            <a:pPr marL="350838" lvl="1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CMS masterclass</a:t>
            </a:r>
            <a:endParaRPr dirty="0">
              <a:latin typeface="Helvetica" pitchFamily="2" charset="0"/>
            </a:endParaRPr>
          </a:p>
          <a:p>
            <a:pPr marL="350838" lvl="1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Fermilab videoconferences</a:t>
            </a:r>
            <a:endParaRPr dirty="0">
              <a:latin typeface="Helvetica" pitchFamily="2" charset="0"/>
            </a:endParaRPr>
          </a:p>
          <a:p>
            <a:pPr marL="350838" lvl="1" indent="-33972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“off-shell”</a:t>
            </a:r>
            <a:endParaRPr dirty="0">
              <a:latin typeface="Helvetica" pitchFamily="2" charset="0"/>
            </a:endParaRPr>
          </a:p>
          <a:p>
            <a:pPr marL="11113" lvl="0" indent="555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600" dirty="0">
                <a:latin typeface="Helvetica" pitchFamily="2" charset="0"/>
              </a:rPr>
              <a:t>Global </a:t>
            </a:r>
            <a:r>
              <a:rPr lang="en-US" sz="2600" dirty="0" err="1">
                <a:latin typeface="Helvetica" pitchFamily="2" charset="0"/>
              </a:rPr>
              <a:t>Cosmics</a:t>
            </a:r>
            <a:endParaRPr sz="2600" dirty="0">
              <a:latin typeface="Helvetica" pitchFamily="2" charset="0"/>
            </a:endParaRPr>
          </a:p>
          <a:p>
            <a:pPr marL="350838" lvl="1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Service to detectors and e-Lab worldwide</a:t>
            </a:r>
            <a:endParaRPr dirty="0">
              <a:latin typeface="Helvetica" pitchFamily="2" charset="0"/>
            </a:endParaRPr>
          </a:p>
          <a:p>
            <a:pPr marL="350838" lvl="1" indent="-33972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Participation with other CR initiatives</a:t>
            </a:r>
            <a:endParaRPr dirty="0">
              <a:latin typeface="Helvetica" pitchFamily="2" charset="0"/>
            </a:endParaRPr>
          </a:p>
          <a:p>
            <a:pPr marL="1111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600" dirty="0">
                <a:latin typeface="Helvetica" pitchFamily="2" charset="0"/>
              </a:rPr>
              <a:t>IPPOG</a:t>
            </a:r>
            <a:endParaRPr sz="2600" dirty="0">
              <a:latin typeface="Helvetica" pitchFamily="2" charset="0"/>
            </a:endParaRPr>
          </a:p>
          <a:p>
            <a:pPr marL="350838" lvl="1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U.S. Representative (Spencer)</a:t>
            </a:r>
            <a:endParaRPr dirty="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d929f66435_0_0"/>
          <p:cNvSpPr txBox="1">
            <a:spLocks noGrp="1"/>
          </p:cNvSpPr>
          <p:nvPr>
            <p:ph type="title"/>
          </p:nvPr>
        </p:nvSpPr>
        <p:spPr>
          <a:xfrm>
            <a:off x="2792062" y="594483"/>
            <a:ext cx="58947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Helvetica Neue"/>
              <a:buNone/>
            </a:pPr>
            <a:r>
              <a:rPr lang="en-US" dirty="0">
                <a:latin typeface="Helvetica" pitchFamily="2" charset="0"/>
              </a:rPr>
              <a:t>Diversity &amp; Broader Impacts</a:t>
            </a:r>
            <a:endParaRPr dirty="0">
              <a:latin typeface="Helvetica" pitchFamily="2" charset="0"/>
            </a:endParaRPr>
          </a:p>
        </p:txBody>
      </p:sp>
      <p:sp>
        <p:nvSpPr>
          <p:cNvPr id="49" name="Google Shape;49;g1d929f66435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413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CC0033"/>
              </a:buClr>
              <a:buSzPts val="2220"/>
              <a:buFont typeface="Helvetica Neue"/>
              <a:buNone/>
            </a:pPr>
            <a:r>
              <a:rPr lang="en-US" sz="2800" dirty="0">
                <a:latin typeface="Helvetica" pitchFamily="2" charset="0"/>
              </a:rPr>
              <a:t>International Outreach</a:t>
            </a:r>
            <a:endParaRPr sz="2428" dirty="0">
              <a:latin typeface="Helvetica" pitchFamily="2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CC0033"/>
              </a:buClr>
              <a:buSzPts val="2220"/>
              <a:buFont typeface="Helvetica Neue"/>
              <a:buNone/>
            </a:pPr>
            <a:r>
              <a:rPr lang="en-US" dirty="0">
                <a:latin typeface="Helvetica" pitchFamily="2" charset="0"/>
              </a:rPr>
              <a:t>African School of Fundamental Physics and Applications (ASP)</a:t>
            </a:r>
            <a:endParaRPr dirty="0">
              <a:latin typeface="Helvetica" pitchFamily="2" charset="0"/>
            </a:endParaRPr>
          </a:p>
          <a:p>
            <a:pPr marL="457200" lvl="0" indent="-347587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 pitchFamily="2" charset="0"/>
              </a:rPr>
              <a:t>Nov 28-Dec 9, South Africa</a:t>
            </a:r>
            <a:endParaRPr sz="2200" dirty="0">
              <a:latin typeface="Helvetica" pitchFamily="2" charset="0"/>
            </a:endParaRPr>
          </a:p>
          <a:p>
            <a:pPr marL="457200" lvl="0" indent="-347587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 pitchFamily="2" charset="0"/>
              </a:rPr>
              <a:t>Teacher Program,</a:t>
            </a:r>
            <a:r>
              <a:rPr lang="en-US" sz="2200" dirty="0">
                <a:solidFill>
                  <a:srgbClr val="CC0033"/>
                </a:solidFill>
                <a:latin typeface="Helvetica" pitchFamily="2" charset="0"/>
              </a:rPr>
              <a:t> 60</a:t>
            </a:r>
            <a:r>
              <a:rPr lang="en-US" sz="2200" dirty="0">
                <a:latin typeface="Helvetica" pitchFamily="2" charset="0"/>
              </a:rPr>
              <a:t> participants</a:t>
            </a:r>
            <a:endParaRPr sz="2200" dirty="0">
              <a:latin typeface="Helvetica" pitchFamily="2" charset="0"/>
            </a:endParaRPr>
          </a:p>
          <a:p>
            <a:pPr marL="457200" lvl="0" indent="-347587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 pitchFamily="2" charset="0"/>
              </a:rPr>
              <a:t>Learner Program, ~</a:t>
            </a:r>
            <a:r>
              <a:rPr lang="en-US" sz="2200" dirty="0">
                <a:solidFill>
                  <a:srgbClr val="CC0033"/>
                </a:solidFill>
                <a:latin typeface="Helvetica" pitchFamily="2" charset="0"/>
              </a:rPr>
              <a:t>400</a:t>
            </a:r>
            <a:r>
              <a:rPr lang="en-US" sz="2200" dirty="0">
                <a:latin typeface="Helvetica" pitchFamily="2" charset="0"/>
              </a:rPr>
              <a:t> participants</a:t>
            </a:r>
            <a:endParaRPr sz="2200" dirty="0">
              <a:latin typeface="Helvetica" pitchFamily="2" charset="0"/>
            </a:endParaRPr>
          </a:p>
          <a:p>
            <a:pPr marL="457200" lvl="0" indent="-347587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 pitchFamily="2" charset="0"/>
              </a:rPr>
              <a:t>Cosmic Ray and Masterclass sessions for university students</a:t>
            </a:r>
            <a:endParaRPr sz="2200" dirty="0">
              <a:latin typeface="Helvetica" pitchFamily="2" charset="0"/>
            </a:endParaRPr>
          </a:p>
        </p:txBody>
      </p:sp>
      <p:pic>
        <p:nvPicPr>
          <p:cNvPr id="50" name="Google Shape;50;g1d929f66435_0_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690" y="3774879"/>
            <a:ext cx="3701474" cy="233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g1d929f66435_0_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690" y="1642200"/>
            <a:ext cx="3701476" cy="194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182</Words>
  <Application>Microsoft Macintosh PowerPoint</Application>
  <PresentationFormat>On-screen Show (4:3)</PresentationFormat>
  <Paragraphs>36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Helvetica Neue</vt:lpstr>
      <vt:lpstr>Calibri</vt:lpstr>
      <vt:lpstr>Helvetica</vt:lpstr>
      <vt:lpstr>Arial</vt:lpstr>
      <vt:lpstr>Office Theme</vt:lpstr>
      <vt:lpstr>Diversity &amp; Broader Impacts</vt:lpstr>
      <vt:lpstr>Diversity &amp; Broader Impacts</vt:lpstr>
      <vt:lpstr>Diversity &amp; Broader Impacts</vt:lpstr>
      <vt:lpstr>Diversity &amp; Broader Impacts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&amp; Broader Impacts</dc:title>
  <dc:creator>Marge Bardeen</dc:creator>
  <cp:lastModifiedBy>Marjorie Bardeen</cp:lastModifiedBy>
  <cp:revision>6</cp:revision>
  <dcterms:created xsi:type="dcterms:W3CDTF">2012-03-16T12:43:17Z</dcterms:created>
  <dcterms:modified xsi:type="dcterms:W3CDTF">2023-01-19T19:48:21Z</dcterms:modified>
</cp:coreProperties>
</file>